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56" r:id="rId2"/>
    <p:sldId id="258" r:id="rId3"/>
    <p:sldId id="294" r:id="rId4"/>
    <p:sldId id="289" r:id="rId5"/>
    <p:sldId id="280" r:id="rId6"/>
    <p:sldId id="295" r:id="rId7"/>
    <p:sldId id="296" r:id="rId8"/>
    <p:sldId id="297" r:id="rId9"/>
    <p:sldId id="298" r:id="rId10"/>
    <p:sldId id="299" r:id="rId11"/>
    <p:sldId id="301" r:id="rId12"/>
    <p:sldId id="308" r:id="rId13"/>
    <p:sldId id="304" r:id="rId14"/>
    <p:sldId id="306" r:id="rId15"/>
    <p:sldId id="305" r:id="rId16"/>
    <p:sldId id="309" r:id="rId17"/>
    <p:sldId id="303" r:id="rId18"/>
    <p:sldId id="310" r:id="rId19"/>
    <p:sldId id="311" r:id="rId20"/>
    <p:sldId id="312" r:id="rId21"/>
    <p:sldId id="313" r:id="rId22"/>
    <p:sldId id="314" r:id="rId23"/>
    <p:sldId id="315" r:id="rId24"/>
    <p:sldId id="316" r:id="rId25"/>
    <p:sldId id="269"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8" d="100"/>
          <a:sy n="38" d="100"/>
        </p:scale>
        <p:origin x="-141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3BE7CC-8B06-46A0-B67F-EF44525F206C}" type="doc">
      <dgm:prSet loTypeId="urn:microsoft.com/office/officeart/2005/8/layout/default#1" loCatId="list" qsTypeId="urn:microsoft.com/office/officeart/2005/8/quickstyle/3d1" qsCatId="3D" csTypeId="urn:microsoft.com/office/officeart/2005/8/colors/accent1_2" csCatId="accent1" phldr="1"/>
      <dgm:spPr/>
      <dgm:t>
        <a:bodyPr/>
        <a:lstStyle/>
        <a:p>
          <a:endParaRPr lang="ru-RU"/>
        </a:p>
      </dgm:t>
    </dgm:pt>
    <dgm:pt modelId="{15CBD57C-2E05-4DDE-AB59-21EBCB377D3D}" type="pres">
      <dgm:prSet presAssocID="{1B3BE7CC-8B06-46A0-B67F-EF44525F206C}" presName="diagram" presStyleCnt="0">
        <dgm:presLayoutVars>
          <dgm:dir/>
          <dgm:resizeHandles val="exact"/>
        </dgm:presLayoutVars>
      </dgm:prSet>
      <dgm:spPr/>
      <dgm:t>
        <a:bodyPr/>
        <a:lstStyle/>
        <a:p>
          <a:endParaRPr lang="ru-RU"/>
        </a:p>
      </dgm:t>
    </dgm:pt>
  </dgm:ptLst>
  <dgm:cxnLst>
    <dgm:cxn modelId="{EB4BEB8B-9B7F-4799-A0D0-6A16FF0EB5FC}" type="presOf" srcId="{1B3BE7CC-8B06-46A0-B67F-EF44525F206C}" destId="{15CBD57C-2E05-4DDE-AB59-21EBCB377D3D}" srcOrd="0"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57AFDA-9D37-48CC-B6A8-C69706806CBD}"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ru-RU"/>
        </a:p>
      </dgm:t>
    </dgm:pt>
    <dgm:pt modelId="{BB31FB2D-16C1-4882-8C37-848E154A5B5D}">
      <dgm:prSet phldrT="[Текст]"/>
      <dgm:spPr>
        <a:solidFill>
          <a:srgbClr val="FF0000"/>
        </a:solidFill>
      </dgm:spPr>
      <dgm:t>
        <a:bodyPr/>
        <a:lstStyle/>
        <a:p>
          <a:r>
            <a:rPr lang="ru-RU"/>
            <a:t>Заведующий ДОУ</a:t>
          </a:r>
        </a:p>
      </dgm:t>
    </dgm:pt>
    <dgm:pt modelId="{EE8F348F-EBA8-4BE4-B060-FD8F58FC4846}" type="parTrans" cxnId="{26601D66-5046-47AE-93CE-77B5682A142C}">
      <dgm:prSet/>
      <dgm:spPr/>
      <dgm:t>
        <a:bodyPr/>
        <a:lstStyle/>
        <a:p>
          <a:endParaRPr lang="ru-RU"/>
        </a:p>
      </dgm:t>
    </dgm:pt>
    <dgm:pt modelId="{4A1D5B1B-1668-4E02-9BAD-AA5670D4585E}" type="sibTrans" cxnId="{26601D66-5046-47AE-93CE-77B5682A142C}">
      <dgm:prSet/>
      <dgm:spPr>
        <a:solidFill>
          <a:srgbClr val="FFC000"/>
        </a:solidFill>
      </dgm:spPr>
      <dgm:t>
        <a:bodyPr/>
        <a:lstStyle/>
        <a:p>
          <a:endParaRPr lang="ru-RU"/>
        </a:p>
      </dgm:t>
    </dgm:pt>
    <dgm:pt modelId="{E1AE538B-97BE-4B6D-8F48-A02404369175}">
      <dgm:prSet phldrT="[Текст]"/>
      <dgm:spPr>
        <a:solidFill>
          <a:srgbClr val="00B050"/>
        </a:solidFill>
      </dgm:spPr>
      <dgm:t>
        <a:bodyPr/>
        <a:lstStyle/>
        <a:p>
          <a:r>
            <a:rPr lang="ru-RU"/>
            <a:t>Музыкальный руководитель</a:t>
          </a:r>
        </a:p>
      </dgm:t>
    </dgm:pt>
    <dgm:pt modelId="{B20ACE8E-E2CA-466D-9AEC-0A1871941737}" type="parTrans" cxnId="{3DB5A989-7C10-450D-B2CB-22271DC38D5D}">
      <dgm:prSet/>
      <dgm:spPr/>
      <dgm:t>
        <a:bodyPr/>
        <a:lstStyle/>
        <a:p>
          <a:endParaRPr lang="ru-RU"/>
        </a:p>
      </dgm:t>
    </dgm:pt>
    <dgm:pt modelId="{BA34D142-13A0-4A11-A0C1-EA9259EE7EAD}" type="sibTrans" cxnId="{3DB5A989-7C10-450D-B2CB-22271DC38D5D}">
      <dgm:prSet/>
      <dgm:spPr>
        <a:solidFill>
          <a:srgbClr val="FFC000"/>
        </a:solidFill>
      </dgm:spPr>
      <dgm:t>
        <a:bodyPr/>
        <a:lstStyle/>
        <a:p>
          <a:endParaRPr lang="ru-RU"/>
        </a:p>
      </dgm:t>
    </dgm:pt>
    <dgm:pt modelId="{F049F463-A745-47FC-894A-8CBE029CDF1C}">
      <dgm:prSet phldrT="[Текст]"/>
      <dgm:spPr>
        <a:solidFill>
          <a:srgbClr val="0070C0"/>
        </a:solidFill>
      </dgm:spPr>
      <dgm:t>
        <a:bodyPr/>
        <a:lstStyle/>
        <a:p>
          <a:r>
            <a:rPr lang="ru-RU"/>
            <a:t>Воспитатели групп</a:t>
          </a:r>
        </a:p>
      </dgm:t>
    </dgm:pt>
    <dgm:pt modelId="{83A4B7BC-7B9A-42CE-9D9E-A737156DD0D9}" type="parTrans" cxnId="{07919F3B-D933-419B-9FD2-A2C8100749AD}">
      <dgm:prSet/>
      <dgm:spPr/>
      <dgm:t>
        <a:bodyPr/>
        <a:lstStyle/>
        <a:p>
          <a:endParaRPr lang="ru-RU"/>
        </a:p>
      </dgm:t>
    </dgm:pt>
    <dgm:pt modelId="{B7189532-27BB-4D36-ABE0-60DE47B2EC74}" type="sibTrans" cxnId="{07919F3B-D933-419B-9FD2-A2C8100749AD}">
      <dgm:prSet/>
      <dgm:spPr>
        <a:solidFill>
          <a:srgbClr val="FFC000"/>
        </a:solidFill>
      </dgm:spPr>
      <dgm:t>
        <a:bodyPr/>
        <a:lstStyle/>
        <a:p>
          <a:endParaRPr lang="ru-RU"/>
        </a:p>
      </dgm:t>
    </dgm:pt>
    <dgm:pt modelId="{A39756BA-2FBB-4533-A14C-56341B9BA7DB}" type="pres">
      <dgm:prSet presAssocID="{A857AFDA-9D37-48CC-B6A8-C69706806CBD}" presName="Name0" presStyleCnt="0">
        <dgm:presLayoutVars>
          <dgm:dir/>
          <dgm:resizeHandles val="exact"/>
        </dgm:presLayoutVars>
      </dgm:prSet>
      <dgm:spPr/>
      <dgm:t>
        <a:bodyPr/>
        <a:lstStyle/>
        <a:p>
          <a:endParaRPr lang="ru-RU"/>
        </a:p>
      </dgm:t>
    </dgm:pt>
    <dgm:pt modelId="{C00E982F-F3DE-4732-ABAC-7F13D4218046}" type="pres">
      <dgm:prSet presAssocID="{BB31FB2D-16C1-4882-8C37-848E154A5B5D}" presName="node" presStyleLbl="node1" presStyleIdx="0" presStyleCnt="3">
        <dgm:presLayoutVars>
          <dgm:bulletEnabled val="1"/>
        </dgm:presLayoutVars>
      </dgm:prSet>
      <dgm:spPr/>
      <dgm:t>
        <a:bodyPr/>
        <a:lstStyle/>
        <a:p>
          <a:endParaRPr lang="ru-RU"/>
        </a:p>
      </dgm:t>
    </dgm:pt>
    <dgm:pt modelId="{B7F71A2E-BF03-4A19-9466-3919A6361E25}" type="pres">
      <dgm:prSet presAssocID="{4A1D5B1B-1668-4E02-9BAD-AA5670D4585E}" presName="sibTrans" presStyleLbl="sibTrans2D1" presStyleIdx="0" presStyleCnt="3"/>
      <dgm:spPr/>
      <dgm:t>
        <a:bodyPr/>
        <a:lstStyle/>
        <a:p>
          <a:endParaRPr lang="ru-RU"/>
        </a:p>
      </dgm:t>
    </dgm:pt>
    <dgm:pt modelId="{2760340D-7DA9-473D-B22C-01494BEE2BCE}" type="pres">
      <dgm:prSet presAssocID="{4A1D5B1B-1668-4E02-9BAD-AA5670D4585E}" presName="connectorText" presStyleLbl="sibTrans2D1" presStyleIdx="0" presStyleCnt="3"/>
      <dgm:spPr/>
      <dgm:t>
        <a:bodyPr/>
        <a:lstStyle/>
        <a:p>
          <a:endParaRPr lang="ru-RU"/>
        </a:p>
      </dgm:t>
    </dgm:pt>
    <dgm:pt modelId="{48DA71CD-BB84-40DF-97DA-3DBBAE118CC3}" type="pres">
      <dgm:prSet presAssocID="{E1AE538B-97BE-4B6D-8F48-A02404369175}" presName="node" presStyleLbl="node1" presStyleIdx="1" presStyleCnt="3">
        <dgm:presLayoutVars>
          <dgm:bulletEnabled val="1"/>
        </dgm:presLayoutVars>
      </dgm:prSet>
      <dgm:spPr/>
      <dgm:t>
        <a:bodyPr/>
        <a:lstStyle/>
        <a:p>
          <a:endParaRPr lang="ru-RU"/>
        </a:p>
      </dgm:t>
    </dgm:pt>
    <dgm:pt modelId="{54738C9E-D0F9-4F5F-8037-EC75514928AA}" type="pres">
      <dgm:prSet presAssocID="{BA34D142-13A0-4A11-A0C1-EA9259EE7EAD}" presName="sibTrans" presStyleLbl="sibTrans2D1" presStyleIdx="1" presStyleCnt="3"/>
      <dgm:spPr/>
      <dgm:t>
        <a:bodyPr/>
        <a:lstStyle/>
        <a:p>
          <a:endParaRPr lang="ru-RU"/>
        </a:p>
      </dgm:t>
    </dgm:pt>
    <dgm:pt modelId="{CB1CC731-2DA4-450E-9143-B17DBE84B24D}" type="pres">
      <dgm:prSet presAssocID="{BA34D142-13A0-4A11-A0C1-EA9259EE7EAD}" presName="connectorText" presStyleLbl="sibTrans2D1" presStyleIdx="1" presStyleCnt="3"/>
      <dgm:spPr/>
      <dgm:t>
        <a:bodyPr/>
        <a:lstStyle/>
        <a:p>
          <a:endParaRPr lang="ru-RU"/>
        </a:p>
      </dgm:t>
    </dgm:pt>
    <dgm:pt modelId="{9EF6A547-3884-49C4-911C-C8AC1CBC55F7}" type="pres">
      <dgm:prSet presAssocID="{F049F463-A745-47FC-894A-8CBE029CDF1C}" presName="node" presStyleLbl="node1" presStyleIdx="2" presStyleCnt="3">
        <dgm:presLayoutVars>
          <dgm:bulletEnabled val="1"/>
        </dgm:presLayoutVars>
      </dgm:prSet>
      <dgm:spPr/>
      <dgm:t>
        <a:bodyPr/>
        <a:lstStyle/>
        <a:p>
          <a:endParaRPr lang="ru-RU"/>
        </a:p>
      </dgm:t>
    </dgm:pt>
    <dgm:pt modelId="{9159FBEB-5ED3-4A4C-8CD3-7CF44A8D9247}" type="pres">
      <dgm:prSet presAssocID="{B7189532-27BB-4D36-ABE0-60DE47B2EC74}" presName="sibTrans" presStyleLbl="sibTrans2D1" presStyleIdx="2" presStyleCnt="3" custLinFactNeighborX="0" custLinFactNeighborY="0"/>
      <dgm:spPr/>
      <dgm:t>
        <a:bodyPr/>
        <a:lstStyle/>
        <a:p>
          <a:endParaRPr lang="ru-RU"/>
        </a:p>
      </dgm:t>
    </dgm:pt>
    <dgm:pt modelId="{437E920E-B2A9-426E-ABE5-2ABC3960AA54}" type="pres">
      <dgm:prSet presAssocID="{B7189532-27BB-4D36-ABE0-60DE47B2EC74}" presName="connectorText" presStyleLbl="sibTrans2D1" presStyleIdx="2" presStyleCnt="3"/>
      <dgm:spPr/>
      <dgm:t>
        <a:bodyPr/>
        <a:lstStyle/>
        <a:p>
          <a:endParaRPr lang="ru-RU"/>
        </a:p>
      </dgm:t>
    </dgm:pt>
  </dgm:ptLst>
  <dgm:cxnLst>
    <dgm:cxn modelId="{B2B8362E-5328-4828-9911-B11F8A938B34}" type="presOf" srcId="{A857AFDA-9D37-48CC-B6A8-C69706806CBD}" destId="{A39756BA-2FBB-4533-A14C-56341B9BA7DB}" srcOrd="0" destOrd="0" presId="urn:microsoft.com/office/officeart/2005/8/layout/cycle7"/>
    <dgm:cxn modelId="{6F3A47B5-94D2-486A-BE15-42E4D0A595F0}" type="presOf" srcId="{4A1D5B1B-1668-4E02-9BAD-AA5670D4585E}" destId="{2760340D-7DA9-473D-B22C-01494BEE2BCE}" srcOrd="1" destOrd="0" presId="urn:microsoft.com/office/officeart/2005/8/layout/cycle7"/>
    <dgm:cxn modelId="{B35D3E0D-375A-4115-8B3A-1A630EE82712}" type="presOf" srcId="{BA34D142-13A0-4A11-A0C1-EA9259EE7EAD}" destId="{54738C9E-D0F9-4F5F-8037-EC75514928AA}" srcOrd="0" destOrd="0" presId="urn:microsoft.com/office/officeart/2005/8/layout/cycle7"/>
    <dgm:cxn modelId="{B35E800E-0D77-4B30-9E04-48DA25D40F79}" type="presOf" srcId="{BB31FB2D-16C1-4882-8C37-848E154A5B5D}" destId="{C00E982F-F3DE-4732-ABAC-7F13D4218046}" srcOrd="0" destOrd="0" presId="urn:microsoft.com/office/officeart/2005/8/layout/cycle7"/>
    <dgm:cxn modelId="{07919F3B-D933-419B-9FD2-A2C8100749AD}" srcId="{A857AFDA-9D37-48CC-B6A8-C69706806CBD}" destId="{F049F463-A745-47FC-894A-8CBE029CDF1C}" srcOrd="2" destOrd="0" parTransId="{83A4B7BC-7B9A-42CE-9D9E-A737156DD0D9}" sibTransId="{B7189532-27BB-4D36-ABE0-60DE47B2EC74}"/>
    <dgm:cxn modelId="{B39B9B07-9721-4D96-86C7-52EFD9B2E7C0}" type="presOf" srcId="{BA34D142-13A0-4A11-A0C1-EA9259EE7EAD}" destId="{CB1CC731-2DA4-450E-9143-B17DBE84B24D}" srcOrd="1" destOrd="0" presId="urn:microsoft.com/office/officeart/2005/8/layout/cycle7"/>
    <dgm:cxn modelId="{8E7365C3-FF7E-4A87-A3B7-4CCEF91279AD}" type="presOf" srcId="{4A1D5B1B-1668-4E02-9BAD-AA5670D4585E}" destId="{B7F71A2E-BF03-4A19-9466-3919A6361E25}" srcOrd="0" destOrd="0" presId="urn:microsoft.com/office/officeart/2005/8/layout/cycle7"/>
    <dgm:cxn modelId="{26601D66-5046-47AE-93CE-77B5682A142C}" srcId="{A857AFDA-9D37-48CC-B6A8-C69706806CBD}" destId="{BB31FB2D-16C1-4882-8C37-848E154A5B5D}" srcOrd="0" destOrd="0" parTransId="{EE8F348F-EBA8-4BE4-B060-FD8F58FC4846}" sibTransId="{4A1D5B1B-1668-4E02-9BAD-AA5670D4585E}"/>
    <dgm:cxn modelId="{DEF89C65-5059-4F17-8127-FBD7AD2381A6}" type="presOf" srcId="{E1AE538B-97BE-4B6D-8F48-A02404369175}" destId="{48DA71CD-BB84-40DF-97DA-3DBBAE118CC3}" srcOrd="0" destOrd="0" presId="urn:microsoft.com/office/officeart/2005/8/layout/cycle7"/>
    <dgm:cxn modelId="{3DB5A989-7C10-450D-B2CB-22271DC38D5D}" srcId="{A857AFDA-9D37-48CC-B6A8-C69706806CBD}" destId="{E1AE538B-97BE-4B6D-8F48-A02404369175}" srcOrd="1" destOrd="0" parTransId="{B20ACE8E-E2CA-466D-9AEC-0A1871941737}" sibTransId="{BA34D142-13A0-4A11-A0C1-EA9259EE7EAD}"/>
    <dgm:cxn modelId="{280F1F84-4096-4C9C-B6CE-AB129560381B}" type="presOf" srcId="{F049F463-A745-47FC-894A-8CBE029CDF1C}" destId="{9EF6A547-3884-49C4-911C-C8AC1CBC55F7}" srcOrd="0" destOrd="0" presId="urn:microsoft.com/office/officeart/2005/8/layout/cycle7"/>
    <dgm:cxn modelId="{6F81F79B-29BF-4DB4-AFB4-DF6377A3DC40}" type="presOf" srcId="{B7189532-27BB-4D36-ABE0-60DE47B2EC74}" destId="{437E920E-B2A9-426E-ABE5-2ABC3960AA54}" srcOrd="1" destOrd="0" presId="urn:microsoft.com/office/officeart/2005/8/layout/cycle7"/>
    <dgm:cxn modelId="{A1853C00-8643-4D23-9B34-EF767D387A05}" type="presOf" srcId="{B7189532-27BB-4D36-ABE0-60DE47B2EC74}" destId="{9159FBEB-5ED3-4A4C-8CD3-7CF44A8D9247}" srcOrd="0" destOrd="0" presId="urn:microsoft.com/office/officeart/2005/8/layout/cycle7"/>
    <dgm:cxn modelId="{251E92B1-74B3-4C45-8CAD-3C57F94DDAEF}" type="presParOf" srcId="{A39756BA-2FBB-4533-A14C-56341B9BA7DB}" destId="{C00E982F-F3DE-4732-ABAC-7F13D4218046}" srcOrd="0" destOrd="0" presId="urn:microsoft.com/office/officeart/2005/8/layout/cycle7"/>
    <dgm:cxn modelId="{A2CC797C-1CD1-4781-BFBA-92446106A98F}" type="presParOf" srcId="{A39756BA-2FBB-4533-A14C-56341B9BA7DB}" destId="{B7F71A2E-BF03-4A19-9466-3919A6361E25}" srcOrd="1" destOrd="0" presId="urn:microsoft.com/office/officeart/2005/8/layout/cycle7"/>
    <dgm:cxn modelId="{F07F361F-433B-445D-A5E3-3027DF62397C}" type="presParOf" srcId="{B7F71A2E-BF03-4A19-9466-3919A6361E25}" destId="{2760340D-7DA9-473D-B22C-01494BEE2BCE}" srcOrd="0" destOrd="0" presId="urn:microsoft.com/office/officeart/2005/8/layout/cycle7"/>
    <dgm:cxn modelId="{98B5E484-50FB-45BD-B233-33F079CBEB91}" type="presParOf" srcId="{A39756BA-2FBB-4533-A14C-56341B9BA7DB}" destId="{48DA71CD-BB84-40DF-97DA-3DBBAE118CC3}" srcOrd="2" destOrd="0" presId="urn:microsoft.com/office/officeart/2005/8/layout/cycle7"/>
    <dgm:cxn modelId="{A67EE1E9-2B78-4F59-A663-6D12CCBE0F6E}" type="presParOf" srcId="{A39756BA-2FBB-4533-A14C-56341B9BA7DB}" destId="{54738C9E-D0F9-4F5F-8037-EC75514928AA}" srcOrd="3" destOrd="0" presId="urn:microsoft.com/office/officeart/2005/8/layout/cycle7"/>
    <dgm:cxn modelId="{81E41B5E-3243-4567-98D2-B7D0F78B3652}" type="presParOf" srcId="{54738C9E-D0F9-4F5F-8037-EC75514928AA}" destId="{CB1CC731-2DA4-450E-9143-B17DBE84B24D}" srcOrd="0" destOrd="0" presId="urn:microsoft.com/office/officeart/2005/8/layout/cycle7"/>
    <dgm:cxn modelId="{7F885245-7E5D-4D36-934D-72CDE0BC6AD4}" type="presParOf" srcId="{A39756BA-2FBB-4533-A14C-56341B9BA7DB}" destId="{9EF6A547-3884-49C4-911C-C8AC1CBC55F7}" srcOrd="4" destOrd="0" presId="urn:microsoft.com/office/officeart/2005/8/layout/cycle7"/>
    <dgm:cxn modelId="{85B7E925-CBAD-4688-BED2-DE913A876EA5}" type="presParOf" srcId="{A39756BA-2FBB-4533-A14C-56341B9BA7DB}" destId="{9159FBEB-5ED3-4A4C-8CD3-7CF44A8D9247}" srcOrd="5" destOrd="0" presId="urn:microsoft.com/office/officeart/2005/8/layout/cycle7"/>
    <dgm:cxn modelId="{58FAA717-572E-41AD-A04C-D3BF89FCC6E1}" type="presParOf" srcId="{9159FBEB-5ED3-4A4C-8CD3-7CF44A8D9247}" destId="{437E920E-B2A9-426E-ABE5-2ABC3960AA54}"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00E982F-F3DE-4732-ABAC-7F13D4218046}">
      <dsp:nvSpPr>
        <dsp:cNvPr id="0" name=""/>
        <dsp:cNvSpPr/>
      </dsp:nvSpPr>
      <dsp:spPr>
        <a:xfrm>
          <a:off x="1914078" y="654"/>
          <a:ext cx="1658242" cy="829121"/>
        </a:xfrm>
        <a:prstGeom prst="roundRect">
          <a:avLst>
            <a:gd name="adj" fmla="val 10000"/>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a:t>Заведующий ДОУ</a:t>
          </a:r>
        </a:p>
      </dsp:txBody>
      <dsp:txXfrm>
        <a:off x="1914078" y="654"/>
        <a:ext cx="1658242" cy="829121"/>
      </dsp:txXfrm>
    </dsp:sp>
    <dsp:sp modelId="{B7F71A2E-BF03-4A19-9466-3919A6361E25}">
      <dsp:nvSpPr>
        <dsp:cNvPr id="0" name=""/>
        <dsp:cNvSpPr/>
      </dsp:nvSpPr>
      <dsp:spPr>
        <a:xfrm rot="3600000">
          <a:off x="2996006" y="1455103"/>
          <a:ext cx="862689" cy="290192"/>
        </a:xfrm>
        <a:prstGeom prst="lef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ru-RU" sz="1200" kern="1200"/>
        </a:p>
      </dsp:txBody>
      <dsp:txXfrm rot="3600000">
        <a:off x="2996006" y="1455103"/>
        <a:ext cx="862689" cy="290192"/>
      </dsp:txXfrm>
    </dsp:sp>
    <dsp:sp modelId="{48DA71CD-BB84-40DF-97DA-3DBBAE118CC3}">
      <dsp:nvSpPr>
        <dsp:cNvPr id="0" name=""/>
        <dsp:cNvSpPr/>
      </dsp:nvSpPr>
      <dsp:spPr>
        <a:xfrm>
          <a:off x="3282380" y="2370623"/>
          <a:ext cx="1658242" cy="829121"/>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a:t>Музыкальный руководитель</a:t>
          </a:r>
        </a:p>
      </dsp:txBody>
      <dsp:txXfrm>
        <a:off x="3282380" y="2370623"/>
        <a:ext cx="1658242" cy="829121"/>
      </dsp:txXfrm>
    </dsp:sp>
    <dsp:sp modelId="{54738C9E-D0F9-4F5F-8037-EC75514928AA}">
      <dsp:nvSpPr>
        <dsp:cNvPr id="0" name=""/>
        <dsp:cNvSpPr/>
      </dsp:nvSpPr>
      <dsp:spPr>
        <a:xfrm rot="10800000">
          <a:off x="2311855" y="2640088"/>
          <a:ext cx="862689" cy="290192"/>
        </a:xfrm>
        <a:prstGeom prst="lef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ru-RU" sz="1200" kern="1200"/>
        </a:p>
      </dsp:txBody>
      <dsp:txXfrm rot="10800000">
        <a:off x="2311855" y="2640088"/>
        <a:ext cx="862689" cy="290192"/>
      </dsp:txXfrm>
    </dsp:sp>
    <dsp:sp modelId="{9EF6A547-3884-49C4-911C-C8AC1CBC55F7}">
      <dsp:nvSpPr>
        <dsp:cNvPr id="0" name=""/>
        <dsp:cNvSpPr/>
      </dsp:nvSpPr>
      <dsp:spPr>
        <a:xfrm>
          <a:off x="545776" y="2370623"/>
          <a:ext cx="1658242" cy="829121"/>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a:t>Воспитатели групп</a:t>
          </a:r>
        </a:p>
      </dsp:txBody>
      <dsp:txXfrm>
        <a:off x="545776" y="2370623"/>
        <a:ext cx="1658242" cy="829121"/>
      </dsp:txXfrm>
    </dsp:sp>
    <dsp:sp modelId="{9159FBEB-5ED3-4A4C-8CD3-7CF44A8D9247}">
      <dsp:nvSpPr>
        <dsp:cNvPr id="0" name=""/>
        <dsp:cNvSpPr/>
      </dsp:nvSpPr>
      <dsp:spPr>
        <a:xfrm rot="18000000">
          <a:off x="1627704" y="1455103"/>
          <a:ext cx="862689" cy="290192"/>
        </a:xfrm>
        <a:prstGeom prst="lef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ru-RU" sz="1200" kern="1200"/>
        </a:p>
      </dsp:txBody>
      <dsp:txXfrm rot="18000000">
        <a:off x="1627704" y="1455103"/>
        <a:ext cx="862689" cy="290192"/>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30" name="Дата 29"/>
          <p:cNvSpPr>
            <a:spLocks noGrp="1"/>
          </p:cNvSpPr>
          <p:nvPr>
            <p:ph type="dt" sz="half" idx="10"/>
          </p:nvPr>
        </p:nvSpPr>
        <p:spPr/>
        <p:txBody>
          <a:bodyPr/>
          <a:lstStyle/>
          <a:p>
            <a:fld id="{44D79411-ABB5-405C-BB4C-552F6A04463F}" type="datetimeFigureOut">
              <a:rPr lang="ru-RU" smtClean="0"/>
              <a:pPr/>
              <a:t>29.05.2019</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01BAE114-C160-4806-AC6E-F4B1390F22B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44D79411-ABB5-405C-BB4C-552F6A04463F}" type="datetimeFigureOut">
              <a:rPr lang="ru-RU" smtClean="0"/>
              <a:pPr/>
              <a:t>29.05.2019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BAE114-C160-4806-AC6E-F4B1390F22B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44D79411-ABB5-405C-BB4C-552F6A04463F}" type="datetimeFigureOut">
              <a:rPr lang="ru-RU" smtClean="0"/>
              <a:pPr/>
              <a:t>29.05.2019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BAE114-C160-4806-AC6E-F4B1390F22B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44D79411-ABB5-405C-BB4C-552F6A04463F}" type="datetimeFigureOut">
              <a:rPr lang="ru-RU" smtClean="0"/>
              <a:pPr/>
              <a:t>29.05.2019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BAE114-C160-4806-AC6E-F4B1390F22B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44D79411-ABB5-405C-BB4C-552F6A04463F}" type="datetimeFigureOut">
              <a:rPr lang="ru-RU" smtClean="0"/>
              <a:pPr/>
              <a:t>29.05.2019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BAE114-C160-4806-AC6E-F4B1390F22B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44D79411-ABB5-405C-BB4C-552F6A04463F}" type="datetimeFigureOut">
              <a:rPr lang="ru-RU" smtClean="0"/>
              <a:pPr/>
              <a:t>29.05.2019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BAE114-C160-4806-AC6E-F4B1390F22B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44D79411-ABB5-405C-BB4C-552F6A04463F}" type="datetimeFigureOut">
              <a:rPr lang="ru-RU" smtClean="0"/>
              <a:pPr/>
              <a:t>29.05.2019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1BAE114-C160-4806-AC6E-F4B1390F22B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44D79411-ABB5-405C-BB4C-552F6A04463F}" type="datetimeFigureOut">
              <a:rPr lang="ru-RU" smtClean="0"/>
              <a:pPr/>
              <a:t>29.05.2019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1BAE114-C160-4806-AC6E-F4B1390F22B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4D79411-ABB5-405C-BB4C-552F6A04463F}" type="datetimeFigureOut">
              <a:rPr lang="ru-RU" smtClean="0"/>
              <a:pPr/>
              <a:t>29.05.2019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1BAE114-C160-4806-AC6E-F4B1390F22B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44D79411-ABB5-405C-BB4C-552F6A04463F}" type="datetimeFigureOut">
              <a:rPr lang="ru-RU" smtClean="0"/>
              <a:pPr/>
              <a:t>29.05.2019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BAE114-C160-4806-AC6E-F4B1390F22B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44D79411-ABB5-405C-BB4C-552F6A04463F}" type="datetimeFigureOut">
              <a:rPr lang="ru-RU" smtClean="0"/>
              <a:pPr/>
              <a:t>29.05.2019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01BAE114-C160-4806-AC6E-F4B1390F22B7}"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4D79411-ABB5-405C-BB4C-552F6A04463F}" type="datetimeFigureOut">
              <a:rPr lang="ru-RU" smtClean="0"/>
              <a:pPr/>
              <a:t>29.05.2019</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1BAE114-C160-4806-AC6E-F4B1390F22B7}"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7158" y="1071546"/>
            <a:ext cx="8501122" cy="2857520"/>
          </a:xfrm>
        </p:spPr>
        <p:style>
          <a:lnRef idx="1">
            <a:schemeClr val="accent4"/>
          </a:lnRef>
          <a:fillRef idx="2">
            <a:schemeClr val="accent4"/>
          </a:fillRef>
          <a:effectRef idx="1">
            <a:schemeClr val="accent4"/>
          </a:effectRef>
          <a:fontRef idx="minor">
            <a:schemeClr val="dk1"/>
          </a:fontRef>
        </p:style>
        <p:txBody>
          <a:bodyPr>
            <a:noAutofit/>
          </a:bodyPr>
          <a:lstStyle/>
          <a:p>
            <a:pPr algn="ctr"/>
            <a:r>
              <a:rPr lang="ru-RU" sz="2800" dirty="0" smtClean="0">
                <a:solidFill>
                  <a:schemeClr val="bg1"/>
                </a:solidFill>
                <a:effectLst/>
                <a:latin typeface="Times New Roman" pitchFamily="18" charset="0"/>
                <a:cs typeface="Times New Roman" pitchFamily="18" charset="0"/>
              </a:rPr>
              <a:t> </a:t>
            </a:r>
            <a:r>
              <a:rPr lang="ru-RU" sz="3200" dirty="0"/>
              <a:t/>
            </a:r>
            <a:br>
              <a:rPr lang="ru-RU" sz="3200" dirty="0"/>
            </a:br>
            <a:endParaRPr lang="ru-RU" sz="3200" dirty="0">
              <a:solidFill>
                <a:schemeClr val="tx1"/>
              </a:solidFill>
              <a:latin typeface="+mn-lt"/>
            </a:endParaRPr>
          </a:p>
        </p:txBody>
      </p:sp>
      <p:sp>
        <p:nvSpPr>
          <p:cNvPr id="3" name="Подзаголовок 2"/>
          <p:cNvSpPr>
            <a:spLocks noGrp="1"/>
          </p:cNvSpPr>
          <p:nvPr>
            <p:ph type="subTitle" idx="1"/>
          </p:nvPr>
        </p:nvSpPr>
        <p:spPr>
          <a:xfrm>
            <a:off x="357158" y="1071546"/>
            <a:ext cx="8501122" cy="2857520"/>
          </a:xfrm>
        </p:spPr>
        <p:txBody>
          <a:bodyPr>
            <a:normAutofit fontScale="77500" lnSpcReduction="20000"/>
          </a:bodyPr>
          <a:lstStyle/>
          <a:p>
            <a:pPr algn="ctr"/>
            <a:endParaRPr lang="ru-RU" b="1" dirty="0"/>
          </a:p>
          <a:p>
            <a:pPr algn="ctr"/>
            <a:r>
              <a:rPr lang="ru-RU" dirty="0" smtClean="0">
                <a:solidFill>
                  <a:schemeClr val="bg1"/>
                </a:solidFill>
              </a:rPr>
              <a:t>МБДОУ «Детский сад № 2 села </a:t>
            </a:r>
            <a:r>
              <a:rPr lang="ru-RU" dirty="0" err="1" smtClean="0">
                <a:solidFill>
                  <a:schemeClr val="bg1"/>
                </a:solidFill>
              </a:rPr>
              <a:t>Лубяны</a:t>
            </a:r>
            <a:r>
              <a:rPr lang="ru-RU" dirty="0" smtClean="0">
                <a:solidFill>
                  <a:schemeClr val="bg1"/>
                </a:solidFill>
              </a:rPr>
              <a:t>» </a:t>
            </a:r>
            <a:r>
              <a:rPr lang="ru-RU" dirty="0" err="1" smtClean="0">
                <a:solidFill>
                  <a:schemeClr val="bg1"/>
                </a:solidFill>
              </a:rPr>
              <a:t>Кукморского</a:t>
            </a:r>
            <a:r>
              <a:rPr lang="ru-RU" dirty="0" smtClean="0">
                <a:solidFill>
                  <a:schemeClr val="bg1"/>
                </a:solidFill>
              </a:rPr>
              <a:t> муниципального района Республики Татарстан</a:t>
            </a:r>
          </a:p>
          <a:p>
            <a:r>
              <a:rPr lang="ru-RU" dirty="0" smtClean="0">
                <a:solidFill>
                  <a:schemeClr val="bg1"/>
                </a:solidFill>
              </a:rPr>
              <a:t> </a:t>
            </a:r>
          </a:p>
          <a:p>
            <a:r>
              <a:rPr lang="ru-RU" dirty="0" smtClean="0">
                <a:solidFill>
                  <a:schemeClr val="bg1"/>
                </a:solidFill>
              </a:rPr>
              <a:t> </a:t>
            </a:r>
          </a:p>
          <a:p>
            <a:pPr algn="ctr"/>
            <a:r>
              <a:rPr lang="ru-RU" b="1" dirty="0" smtClean="0">
                <a:solidFill>
                  <a:schemeClr val="bg1"/>
                </a:solidFill>
              </a:rPr>
              <a:t>Дополнительный раздел </a:t>
            </a:r>
          </a:p>
          <a:p>
            <a:pPr algn="ctr"/>
            <a:r>
              <a:rPr lang="ru-RU" b="1" dirty="0" smtClean="0">
                <a:solidFill>
                  <a:schemeClr val="bg1"/>
                </a:solidFill>
              </a:rPr>
              <a:t>Основной образовательной программы</a:t>
            </a:r>
          </a:p>
          <a:p>
            <a:pPr algn="ctr"/>
            <a:r>
              <a:rPr lang="ru-RU" b="1" dirty="0" smtClean="0">
                <a:solidFill>
                  <a:schemeClr val="bg1"/>
                </a:solidFill>
              </a:rPr>
              <a:t>дошкольного образования</a:t>
            </a:r>
          </a:p>
          <a:p>
            <a:pPr algn="ctr"/>
            <a:r>
              <a:rPr lang="ru-RU" b="1" dirty="0" smtClean="0">
                <a:solidFill>
                  <a:schemeClr val="bg1"/>
                </a:solidFill>
              </a:rPr>
              <a:t> (презентационный)</a:t>
            </a:r>
          </a:p>
          <a:p>
            <a:pPr algn="ctr"/>
            <a:endParaRPr lang="ru-RU" b="1" dirty="0"/>
          </a:p>
          <a:p>
            <a:endParaRPr lang="ru-RU" dirty="0"/>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1643042" y="1714488"/>
          <a:ext cx="6000792" cy="1062231"/>
        </p:xfrm>
        <a:graphic>
          <a:graphicData uri="http://schemas.openxmlformats.org/drawingml/2006/table">
            <a:tbl>
              <a:tblPr/>
              <a:tblGrid>
                <a:gridCol w="2901315"/>
                <a:gridCol w="3099477"/>
              </a:tblGrid>
              <a:tr h="571503">
                <a:tc gridSpan="2">
                  <a:txBody>
                    <a:bodyPr/>
                    <a:lstStyle/>
                    <a:p>
                      <a:pPr algn="ctr">
                        <a:lnSpc>
                          <a:spcPct val="115000"/>
                        </a:lnSpc>
                        <a:spcAft>
                          <a:spcPts val="0"/>
                        </a:spcAft>
                      </a:pPr>
                      <a:r>
                        <a:rPr lang="ru-RU" sz="1400" b="1" dirty="0">
                          <a:latin typeface="Times New Roman"/>
                          <a:ea typeface="Times New Roman"/>
                          <a:cs typeface="Times New Roman"/>
                        </a:rPr>
                        <a:t>НАПРАВЛЕНИЯ</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52501">
                <a:tc>
                  <a:txBody>
                    <a:bodyPr/>
                    <a:lstStyle/>
                    <a:p>
                      <a:pPr algn="ctr">
                        <a:lnSpc>
                          <a:spcPct val="115000"/>
                        </a:lnSpc>
                        <a:spcAft>
                          <a:spcPts val="0"/>
                        </a:spcAft>
                      </a:pPr>
                      <a:r>
                        <a:rPr lang="ru-RU" sz="1400" dirty="0">
                          <a:latin typeface="Times New Roman"/>
                          <a:ea typeface="Times New Roman"/>
                          <a:cs typeface="Times New Roman"/>
                        </a:rPr>
                        <a:t>1. Познавательно-исследовательская деятельность</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latin typeface="Times New Roman"/>
                          <a:ea typeface="Times New Roman"/>
                          <a:cs typeface="Times New Roman"/>
                        </a:rPr>
                        <a:t>2. Ознакомление с предметным окружением и социальным миром</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5601" name="Rectangle 1"/>
          <p:cNvSpPr>
            <a:spLocks noChangeArrowheads="1"/>
          </p:cNvSpPr>
          <p:nvPr/>
        </p:nvSpPr>
        <p:spPr bwMode="auto">
          <a:xfrm>
            <a:off x="1214414" y="0"/>
            <a:ext cx="7215238" cy="15388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2.2. Образовательная область </a:t>
            </a:r>
            <a:r>
              <a:rPr kumimoji="0" lang="ru-RU"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Познавательное развитие</a:t>
            </a:r>
            <a:r>
              <a:rPr kumimoji="0" lang="ru-RU"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12</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Основная часть</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p:txBody>
      </p:sp>
      <p:sp>
        <p:nvSpPr>
          <p:cNvPr id="25602" name="Rectangle 2"/>
          <p:cNvSpPr>
            <a:spLocks noChangeArrowheads="1"/>
          </p:cNvSpPr>
          <p:nvPr/>
        </p:nvSpPr>
        <p:spPr bwMode="auto">
          <a:xfrm>
            <a:off x="0" y="3077763"/>
            <a:ext cx="9144000"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Часть, формируемая участниками образовательных отношений</a:t>
            </a:r>
          </a:p>
          <a:p>
            <a:pPr marL="0" marR="0" lvl="0" indent="0" algn="ctr" defTabSz="914400" rtl="0" eaLnBrk="1" fontAlgn="base" latinLnBrk="0" hangingPunct="1">
              <a:lnSpc>
                <a:spcPct val="100000"/>
              </a:lnSpc>
              <a:spcBef>
                <a:spcPct val="0"/>
              </a:spcBef>
              <a:spcAft>
                <a:spcPct val="0"/>
              </a:spcAft>
              <a:buClrTx/>
              <a:buSzTx/>
              <a:buFontTx/>
              <a:buNone/>
              <a:tabLst/>
            </a:pPr>
            <a:endParaRPr lang="ru-RU" sz="1400" b="1" dirty="0" smtClean="0">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Таблица 7"/>
          <p:cNvGraphicFramePr>
            <a:graphicFrameLocks noGrp="1"/>
          </p:cNvGraphicFramePr>
          <p:nvPr/>
        </p:nvGraphicFramePr>
        <p:xfrm>
          <a:off x="1643042" y="3571876"/>
          <a:ext cx="6089017" cy="1643074"/>
        </p:xfrm>
        <a:graphic>
          <a:graphicData uri="http://schemas.openxmlformats.org/drawingml/2006/table">
            <a:tbl>
              <a:tblPr/>
              <a:tblGrid>
                <a:gridCol w="2219962"/>
                <a:gridCol w="1934210"/>
                <a:gridCol w="1934845"/>
              </a:tblGrid>
              <a:tr h="328615">
                <a:tc gridSpan="3">
                  <a:txBody>
                    <a:bodyPr/>
                    <a:lstStyle/>
                    <a:p>
                      <a:pPr algn="ctr">
                        <a:lnSpc>
                          <a:spcPct val="115000"/>
                        </a:lnSpc>
                        <a:spcAft>
                          <a:spcPts val="0"/>
                        </a:spcAft>
                      </a:pPr>
                      <a:r>
                        <a:rPr lang="ru-RU" sz="1400" b="1" dirty="0">
                          <a:latin typeface="Times New Roman"/>
                          <a:ea typeface="Times New Roman"/>
                          <a:cs typeface="Times New Roman"/>
                        </a:rPr>
                        <a:t>НАПРАВЛЕНИЯ</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1314459">
                <a:tc>
                  <a:txBody>
                    <a:bodyPr/>
                    <a:lstStyle/>
                    <a:p>
                      <a:pPr algn="ctr">
                        <a:lnSpc>
                          <a:spcPct val="115000"/>
                        </a:lnSpc>
                        <a:spcAft>
                          <a:spcPts val="0"/>
                        </a:spcAft>
                      </a:pPr>
                      <a:r>
                        <a:rPr lang="ru-RU" sz="1400">
                          <a:latin typeface="Times New Roman"/>
                          <a:ea typeface="Times New Roman"/>
                          <a:cs typeface="Times New Roman"/>
                        </a:rPr>
                        <a:t>3. Ознакомление с миром природы</a:t>
                      </a:r>
                      <a:r>
                        <a:rPr lang="ru-RU" sz="1400" baseline="30000">
                          <a:latin typeface="Times New Roman"/>
                          <a:ea typeface="Times New Roman"/>
                          <a:cs typeface="Times New Roman"/>
                        </a:rPr>
                        <a:t>13</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latin typeface="Times New Roman"/>
                          <a:ea typeface="Times New Roman"/>
                          <a:cs typeface="Times New Roman"/>
                        </a:rPr>
                        <a:t>4. Формирование элементарных математических представлений</a:t>
                      </a:r>
                      <a:r>
                        <a:rPr lang="ru-RU" sz="1400" baseline="30000" dirty="0">
                          <a:latin typeface="Times New Roman"/>
                          <a:ea typeface="Times New Roman"/>
                          <a:cs typeface="Times New Roman"/>
                        </a:rPr>
                        <a:t>14</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latin typeface="Times New Roman"/>
                          <a:ea typeface="Times New Roman"/>
                          <a:cs typeface="Times New Roman"/>
                        </a:rPr>
                        <a:t>Этнокультурная региональная составляющая</a:t>
                      </a:r>
                      <a:r>
                        <a:rPr lang="ru-RU" sz="1400" baseline="30000" dirty="0">
                          <a:latin typeface="Times New Roman"/>
                          <a:ea typeface="Times New Roman"/>
                          <a:cs typeface="Times New Roman"/>
                        </a:rPr>
                        <a:t>15</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5603" name="Rectangle 3"/>
          <p:cNvSpPr>
            <a:spLocks noChangeArrowheads="1"/>
          </p:cNvSpPr>
          <p:nvPr/>
        </p:nvSpPr>
        <p:spPr bwMode="auto">
          <a:xfrm>
            <a:off x="285720" y="5412402"/>
            <a:ext cx="857256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1" u="none" strike="noStrike" cap="none" normalizeH="0" baseline="30000" dirty="0" smtClean="0">
                <a:ln>
                  <a:noFill/>
                </a:ln>
                <a:effectLst/>
                <a:latin typeface="Times New Roman" pitchFamily="18" charset="0"/>
                <a:ea typeface="Times New Roman" pitchFamily="18" charset="0"/>
                <a:cs typeface="Times New Roman" pitchFamily="18" charset="0"/>
              </a:rPr>
              <a:t>13</a:t>
            </a:r>
            <a:r>
              <a:rPr kumimoji="0" lang="ru-RU" sz="1100" b="0" i="1" u="none" strike="noStrike" cap="none" normalizeH="0" baseline="0" dirty="0" smtClean="0">
                <a:ln>
                  <a:noFill/>
                </a:ln>
                <a:effectLst/>
                <a:latin typeface="Times New Roman" pitchFamily="18" charset="0"/>
                <a:ea typeface="Times New Roman" pitchFamily="18" charset="0"/>
                <a:cs typeface="Times New Roman" pitchFamily="18" charset="0"/>
              </a:rPr>
              <a:t>Т.А.Носкова.</a:t>
            </a:r>
            <a:r>
              <a:rPr kumimoji="0" lang="ru-RU" sz="1100" b="0" i="1" u="none" strike="noStrike" cap="none" normalizeH="0" baseline="0" dirty="0" smtClean="0">
                <a:ln>
                  <a:noFill/>
                </a:ln>
                <a:effectLst/>
                <a:latin typeface="Calibri"/>
                <a:ea typeface="Times New Roman" pitchFamily="18" charset="0"/>
                <a:cs typeface="Times New Roman" pitchFamily="18" charset="0"/>
              </a:rPr>
              <a:t> </a:t>
            </a:r>
            <a:r>
              <a:rPr kumimoji="0" lang="ru-RU" sz="1100" b="0" i="1" u="none" strike="noStrike" cap="none" normalizeH="0" baseline="0" dirty="0" smtClean="0">
                <a:ln>
                  <a:noFill/>
                </a:ln>
                <a:effectLst/>
                <a:latin typeface="Times New Roman" pitchFamily="18" charset="0"/>
                <a:ea typeface="Times New Roman" pitchFamily="18" charset="0"/>
                <a:cs typeface="Times New Roman" pitchFamily="18" charset="0"/>
              </a:rPr>
              <a:t>Программа</a:t>
            </a:r>
            <a:r>
              <a:rPr kumimoji="0" lang="ru-RU" sz="1100" b="0" i="1" u="none" strike="noStrike" cap="none" normalizeH="0" baseline="0" dirty="0" smtClean="0">
                <a:ln>
                  <a:noFill/>
                </a:ln>
                <a:effectLst/>
                <a:latin typeface="Calibri"/>
                <a:ea typeface="Times New Roman" pitchFamily="18" charset="0"/>
                <a:cs typeface="Times New Roman" pitchFamily="18" charset="0"/>
              </a:rPr>
              <a:t> </a:t>
            </a:r>
            <a:r>
              <a:rPr kumimoji="0" lang="ru-RU" sz="1100" b="0" i="1" u="none" strike="noStrike" cap="none" normalizeH="0" baseline="0" dirty="0" smtClean="0">
                <a:ln>
                  <a:noFill/>
                </a:ln>
                <a:effectLst/>
                <a:latin typeface="Times New Roman" pitchFamily="18" charset="0"/>
                <a:ea typeface="Times New Roman" pitchFamily="18" charset="0"/>
                <a:cs typeface="Times New Roman" pitchFamily="18" charset="0"/>
              </a:rPr>
              <a:t>экологического</a:t>
            </a:r>
            <a:r>
              <a:rPr kumimoji="0" lang="ru-RU" sz="1100" b="0" i="1" u="none" strike="noStrike" cap="none" normalizeH="0" baseline="0" dirty="0" smtClean="0">
                <a:ln>
                  <a:noFill/>
                </a:ln>
                <a:effectLst/>
                <a:latin typeface="Calibri"/>
                <a:ea typeface="Times New Roman" pitchFamily="18" charset="0"/>
                <a:cs typeface="Times New Roman" pitchFamily="18" charset="0"/>
              </a:rPr>
              <a:t> </a:t>
            </a:r>
            <a:r>
              <a:rPr kumimoji="0" lang="ru-RU" sz="1100" b="0" i="1" u="none" strike="noStrike" cap="none" normalizeH="0" baseline="0" dirty="0" smtClean="0">
                <a:ln>
                  <a:noFill/>
                </a:ln>
                <a:effectLst/>
                <a:latin typeface="Times New Roman" pitchFamily="18" charset="0"/>
                <a:ea typeface="Times New Roman" pitchFamily="18" charset="0"/>
                <a:cs typeface="Times New Roman" pitchFamily="18" charset="0"/>
              </a:rPr>
              <a:t>воспитания</a:t>
            </a:r>
            <a:r>
              <a:rPr kumimoji="0" lang="ru-RU" sz="1100" b="0" i="1" u="none" strike="noStrike" cap="none" normalizeH="0" baseline="0" dirty="0" smtClean="0">
                <a:ln>
                  <a:noFill/>
                </a:ln>
                <a:effectLst/>
                <a:latin typeface="Calibri"/>
                <a:ea typeface="Times New Roman" pitchFamily="18" charset="0"/>
                <a:cs typeface="Times New Roman" pitchFamily="18" charset="0"/>
              </a:rPr>
              <a:t> </a:t>
            </a:r>
            <a:r>
              <a:rPr kumimoji="0" lang="ru-RU" sz="1100" b="0" i="1" u="none" strike="noStrike" cap="none" normalizeH="0" baseline="0" dirty="0" smtClean="0">
                <a:ln>
                  <a:noFill/>
                </a:ln>
                <a:effectLst/>
                <a:latin typeface="Times New Roman" pitchFamily="18" charset="0"/>
                <a:ea typeface="Times New Roman" pitchFamily="18" charset="0"/>
                <a:cs typeface="Times New Roman" pitchFamily="18" charset="0"/>
              </a:rPr>
              <a:t>детей дошкольного возраста. Киров, </a:t>
            </a:r>
            <a:r>
              <a:rPr kumimoji="0" lang="ru-RU" sz="1100" b="0" i="1" u="none" strike="noStrike" cap="none" normalizeH="0" baseline="0" dirty="0" smtClean="0">
                <a:ln>
                  <a:noFill/>
                </a:ln>
                <a:effectLst/>
                <a:latin typeface="Calibri"/>
                <a:ea typeface="Times New Roman" pitchFamily="18" charset="0"/>
                <a:cs typeface="Times New Roman" pitchFamily="18" charset="0"/>
              </a:rPr>
              <a:t>“</a:t>
            </a:r>
            <a:r>
              <a:rPr kumimoji="0" lang="ru-RU" sz="1100" b="0" i="1" u="none" strike="noStrike" cap="none" normalizeH="0" baseline="0" dirty="0" smtClean="0">
                <a:ln>
                  <a:noFill/>
                </a:ln>
                <a:effectLst/>
                <a:latin typeface="Times New Roman" pitchFamily="18" charset="0"/>
                <a:ea typeface="Times New Roman" pitchFamily="18" charset="0"/>
                <a:cs typeface="Times New Roman" pitchFamily="18" charset="0"/>
              </a:rPr>
              <a:t> ЛОНА - ПЛЮС</a:t>
            </a:r>
            <a:r>
              <a:rPr kumimoji="0" lang="ru-RU" sz="1100" b="0" i="1" u="none" strike="noStrike" cap="none" normalizeH="0" baseline="0" dirty="0" smtClean="0">
                <a:ln>
                  <a:noFill/>
                </a:ln>
                <a:effectLst/>
                <a:latin typeface="Calibri"/>
                <a:ea typeface="Times New Roman" pitchFamily="18" charset="0"/>
                <a:cs typeface="Times New Roman" pitchFamily="18" charset="0"/>
              </a:rPr>
              <a:t>”</a:t>
            </a:r>
            <a:r>
              <a:rPr kumimoji="0" lang="ru-RU" sz="1100" b="0" i="1" u="none" strike="noStrike" cap="none" normalizeH="0" baseline="0" dirty="0" smtClean="0">
                <a:ln>
                  <a:noFill/>
                </a:ln>
                <a:effectLst/>
                <a:latin typeface="Times New Roman" pitchFamily="18" charset="0"/>
                <a:ea typeface="Times New Roman" pitchFamily="18" charset="0"/>
                <a:cs typeface="Times New Roman" pitchFamily="18" charset="0"/>
              </a:rPr>
              <a:t>, 2008 г. </a:t>
            </a:r>
            <a:endParaRPr kumimoji="0" lang="ru-RU" sz="11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1" u="none" strike="noStrike" cap="none" normalizeH="0" baseline="30000" dirty="0" smtClean="0">
                <a:ln>
                  <a:noFill/>
                </a:ln>
                <a:effectLst/>
                <a:latin typeface="Times New Roman" pitchFamily="18" charset="0"/>
                <a:ea typeface="Times New Roman" pitchFamily="18" charset="0"/>
                <a:cs typeface="Times New Roman" pitchFamily="18" charset="0"/>
              </a:rPr>
              <a:t>14</a:t>
            </a:r>
            <a:r>
              <a:rPr kumimoji="0" lang="ru-RU" sz="1100" b="0" i="1" u="none" strike="noStrike" cap="none" normalizeH="0" baseline="0" dirty="0" smtClean="0">
                <a:ln>
                  <a:noFill/>
                </a:ln>
                <a:effectLst/>
                <a:latin typeface="Times New Roman" pitchFamily="18" charset="0"/>
                <a:ea typeface="Times New Roman" pitchFamily="18" charset="0"/>
                <a:cs typeface="Times New Roman" pitchFamily="18" charset="0"/>
              </a:rPr>
              <a:t>Помораева И.А., </a:t>
            </a:r>
            <a:r>
              <a:rPr kumimoji="0" lang="ru-RU" sz="1100" b="0" i="1" u="none" strike="noStrike" cap="none" normalizeH="0" baseline="0" dirty="0" err="1" smtClean="0">
                <a:ln>
                  <a:noFill/>
                </a:ln>
                <a:effectLst/>
                <a:latin typeface="Times New Roman" pitchFamily="18" charset="0"/>
                <a:ea typeface="Times New Roman" pitchFamily="18" charset="0"/>
                <a:cs typeface="Times New Roman" pitchFamily="18" charset="0"/>
              </a:rPr>
              <a:t>Позина</a:t>
            </a:r>
            <a:r>
              <a:rPr kumimoji="0" lang="ru-RU" sz="1100" b="0" i="1" u="none" strike="noStrike" cap="none" normalizeH="0" baseline="0" dirty="0" smtClean="0">
                <a:ln>
                  <a:noFill/>
                </a:ln>
                <a:effectLst/>
                <a:latin typeface="Times New Roman" pitchFamily="18" charset="0"/>
                <a:ea typeface="Times New Roman" pitchFamily="18" charset="0"/>
                <a:cs typeface="Times New Roman" pitchFamily="18" charset="0"/>
              </a:rPr>
              <a:t> В.А. Формирование элементарных математических представлений. </a:t>
            </a:r>
            <a:r>
              <a:rPr kumimoji="0" lang="ru-RU" sz="1100" b="0" i="1" u="none" strike="noStrike" cap="none" normalizeH="0" baseline="0" dirty="0" smtClean="0">
                <a:ln>
                  <a:noFill/>
                </a:ln>
                <a:effectLst/>
                <a:latin typeface="Calibri"/>
                <a:ea typeface="Times New Roman" pitchFamily="18" charset="0"/>
                <a:cs typeface="Times New Roman" pitchFamily="18" charset="0"/>
              </a:rPr>
              <a:t>–</a:t>
            </a:r>
            <a:r>
              <a:rPr kumimoji="0" lang="ru-RU" sz="1100" b="0" i="1" u="none" strike="noStrike" cap="none" normalizeH="0" baseline="0" dirty="0" smtClean="0">
                <a:ln>
                  <a:noFill/>
                </a:ln>
                <a:effectLst/>
                <a:latin typeface="Times New Roman" pitchFamily="18" charset="0"/>
                <a:ea typeface="Times New Roman" pitchFamily="18" charset="0"/>
                <a:cs typeface="Times New Roman" pitchFamily="18" charset="0"/>
              </a:rPr>
              <a:t> М.: Мозаика-Синтез, 2015</a:t>
            </a:r>
            <a:endParaRPr kumimoji="0" lang="ru-RU" sz="11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30000" dirty="0" smtClean="0">
                <a:ln>
                  <a:noFill/>
                </a:ln>
                <a:effectLst/>
                <a:latin typeface="Times New Roman" pitchFamily="18" charset="0"/>
                <a:ea typeface="Times New Roman" pitchFamily="18" charset="0"/>
                <a:cs typeface="Times New Roman" pitchFamily="18" charset="0"/>
              </a:rPr>
              <a:t>15</a:t>
            </a:r>
            <a:r>
              <a:rPr kumimoji="0" lang="ru-RU" sz="1100" b="0" i="0" u="none" strike="noStrike" cap="none" normalizeH="0" baseline="0" dirty="0" smtClean="0">
                <a:ln>
                  <a:noFill/>
                </a:ln>
                <a:effectLst/>
                <a:latin typeface="Times New Roman" pitchFamily="18" charset="0"/>
                <a:ea typeface="Times New Roman" pitchFamily="18" charset="0"/>
                <a:cs typeface="Times New Roman" pitchFamily="18" charset="0"/>
              </a:rPr>
              <a:t>Шаехова Р.К. </a:t>
            </a:r>
            <a:r>
              <a:rPr kumimoji="0" lang="ru-RU" sz="1100" b="0" i="0" u="none" strike="noStrike" cap="none" normalizeH="0" baseline="0" dirty="0" err="1" smtClean="0">
                <a:ln>
                  <a:noFill/>
                </a:ln>
                <a:effectLst/>
                <a:latin typeface="Times New Roman" pitchFamily="18" charset="0"/>
                <a:ea typeface="Times New Roman" pitchFamily="18" charset="0"/>
                <a:cs typeface="Times New Roman" pitchFamily="18" charset="0"/>
              </a:rPr>
              <a:t>Сөенеч.</a:t>
            </a:r>
            <a:r>
              <a:rPr kumimoji="0" lang="ru-RU" sz="1100" b="0" i="0" u="none" strike="noStrike" cap="none" normalizeH="0" baseline="0" dirty="0" smtClean="0">
                <a:ln>
                  <a:noFill/>
                </a:ln>
                <a:effectLst/>
                <a:latin typeface="Times New Roman" pitchFamily="18" charset="0"/>
                <a:ea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kumimoji="0" lang="ru-RU" sz="1100" b="0" i="0" u="none" strike="noStrike" cap="none" normalizeH="0" baseline="0" dirty="0" err="1" smtClean="0">
                <a:ln>
                  <a:noFill/>
                </a:ln>
                <a:effectLst/>
                <a:latin typeface="Times New Roman" pitchFamily="18" charset="0"/>
                <a:ea typeface="Times New Roman" pitchFamily="18" charset="0"/>
                <a:cs typeface="Times New Roman" pitchFamily="18" charset="0"/>
              </a:rPr>
              <a:t>Шаехова</a:t>
            </a:r>
            <a:r>
              <a:rPr kumimoji="0" lang="ru-RU" sz="1100" b="0" i="0" u="none" strike="noStrike" cap="none" normalizeH="0" baseline="0" dirty="0" smtClean="0">
                <a:ln>
                  <a:noFill/>
                </a:ln>
                <a:effectLst/>
                <a:latin typeface="Times New Roman" pitchFamily="18" charset="0"/>
                <a:ea typeface="Times New Roman" pitchFamily="18" charset="0"/>
                <a:cs typeface="Times New Roman" pitchFamily="18" charset="0"/>
              </a:rPr>
              <a:t>.- Казань: </a:t>
            </a:r>
            <a:r>
              <a:rPr kumimoji="0" lang="ru-RU" sz="1100" b="0" i="0" u="none" strike="noStrike" cap="none" normalizeH="0" baseline="0" dirty="0" err="1" smtClean="0">
                <a:ln>
                  <a:noFill/>
                </a:ln>
                <a:effectLst/>
                <a:latin typeface="Times New Roman" pitchFamily="18" charset="0"/>
                <a:ea typeface="Times New Roman" pitchFamily="18" charset="0"/>
                <a:cs typeface="Times New Roman" pitchFamily="18" charset="0"/>
              </a:rPr>
              <a:t>Магариф</a:t>
            </a:r>
            <a:r>
              <a:rPr kumimoji="0" lang="ru-RU" sz="1100" b="0"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sz="1100" b="0" i="0" u="none" strike="noStrike" cap="none" normalizeH="0" baseline="0" dirty="0" err="1" smtClean="0">
                <a:ln>
                  <a:noFill/>
                </a:ln>
                <a:effectLst/>
                <a:latin typeface="Times New Roman" pitchFamily="18" charset="0"/>
                <a:ea typeface="Times New Roman" pitchFamily="18" charset="0"/>
                <a:cs typeface="Times New Roman" pitchFamily="18" charset="0"/>
              </a:rPr>
              <a:t>Вакыт</a:t>
            </a:r>
            <a:r>
              <a:rPr kumimoji="0" lang="ru-RU" sz="1100" b="0" i="0" u="none" strike="noStrike" cap="none" normalizeH="0" baseline="0" dirty="0" smtClean="0">
                <a:ln>
                  <a:noFill/>
                </a:ln>
                <a:effectLst/>
                <a:latin typeface="Times New Roman" pitchFamily="18" charset="0"/>
                <a:ea typeface="Times New Roman" pitchFamily="18" charset="0"/>
                <a:cs typeface="Times New Roman" pitchFamily="18" charset="0"/>
              </a:rPr>
              <a:t>, 2016.- 191  с.</a:t>
            </a:r>
            <a:endParaRPr kumimoji="0" lang="ru-RU" sz="1100" b="0" i="0" u="none" strike="noStrike" cap="none" normalizeH="0" baseline="0" dirty="0" smtClean="0">
              <a:ln>
                <a:noFill/>
              </a:ln>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785794"/>
            <a:ext cx="8043890" cy="1285884"/>
          </a:xfrm>
        </p:spPr>
        <p:txBody>
          <a:bodyPr>
            <a:normAutofit fontScale="90000"/>
          </a:bodyPr>
          <a:lstStyle/>
          <a:p>
            <a:pPr algn="ctr"/>
            <a:r>
              <a:rPr lang="ru-RU" sz="2700" b="1" dirty="0" smtClean="0">
                <a:solidFill>
                  <a:schemeClr val="tx1"/>
                </a:solidFill>
              </a:rPr>
              <a:t/>
            </a:r>
            <a:br>
              <a:rPr lang="ru-RU" sz="2700" b="1" dirty="0" smtClean="0">
                <a:solidFill>
                  <a:schemeClr val="tx1"/>
                </a:solidFill>
              </a:rPr>
            </a:br>
            <a:r>
              <a:rPr lang="ru-RU" sz="2700" b="1" dirty="0" smtClean="0">
                <a:solidFill>
                  <a:schemeClr val="tx1"/>
                </a:solidFill>
              </a:rPr>
              <a:t/>
            </a:r>
            <a:br>
              <a:rPr lang="ru-RU" sz="2700" b="1" dirty="0" smtClean="0">
                <a:solidFill>
                  <a:schemeClr val="tx1"/>
                </a:solidFill>
              </a:rPr>
            </a:br>
            <a:r>
              <a:rPr lang="ru-RU" sz="2700" b="1" dirty="0" smtClean="0">
                <a:solidFill>
                  <a:schemeClr val="tx1"/>
                </a:solidFill>
              </a:rPr>
              <a:t/>
            </a:r>
            <a:br>
              <a:rPr lang="ru-RU" sz="2700" b="1" dirty="0" smtClean="0">
                <a:solidFill>
                  <a:schemeClr val="tx1"/>
                </a:solidFill>
              </a:rPr>
            </a:br>
            <a:r>
              <a:rPr lang="ru-RU" sz="2700" b="1" dirty="0" smtClean="0">
                <a:solidFill>
                  <a:schemeClr val="tx1"/>
                </a:solidFill>
              </a:rPr>
              <a:t/>
            </a:r>
            <a:br>
              <a:rPr lang="ru-RU" sz="2700" b="1" dirty="0" smtClean="0">
                <a:solidFill>
                  <a:schemeClr val="tx1"/>
                </a:solidFill>
              </a:rPr>
            </a:br>
            <a:r>
              <a:rPr lang="ru-RU" sz="2700" b="1" dirty="0" smtClean="0">
                <a:solidFill>
                  <a:schemeClr val="tx1"/>
                </a:solidFill>
              </a:rPr>
              <a:t/>
            </a:r>
            <a:br>
              <a:rPr lang="ru-RU" sz="2700" b="1" dirty="0" smtClean="0">
                <a:solidFill>
                  <a:schemeClr val="tx1"/>
                </a:solidFill>
              </a:rPr>
            </a:br>
            <a:r>
              <a:rPr lang="ru-RU" sz="2700" b="1" dirty="0" smtClean="0">
                <a:solidFill>
                  <a:schemeClr val="tx1"/>
                </a:solidFill>
              </a:rPr>
              <a:t/>
            </a:r>
            <a:br>
              <a:rPr lang="ru-RU" sz="2700" b="1" dirty="0" smtClean="0">
                <a:solidFill>
                  <a:schemeClr val="tx1"/>
                </a:solidFill>
              </a:rPr>
            </a:br>
            <a:r>
              <a:rPr lang="ru-RU" sz="2700" b="1" dirty="0" smtClean="0">
                <a:solidFill>
                  <a:schemeClr val="tx1"/>
                </a:solidFill>
              </a:rPr>
              <a:t/>
            </a:r>
            <a:br>
              <a:rPr lang="ru-RU" sz="2700" b="1" dirty="0" smtClean="0">
                <a:solidFill>
                  <a:schemeClr val="tx1"/>
                </a:solidFill>
              </a:rPr>
            </a:br>
            <a:r>
              <a:rPr lang="ru-RU" sz="2700" b="1" dirty="0" smtClean="0">
                <a:solidFill>
                  <a:schemeClr val="tx1"/>
                </a:solidFill>
              </a:rPr>
              <a:t/>
            </a:r>
            <a:br>
              <a:rPr lang="ru-RU" sz="2700" b="1" dirty="0" smtClean="0">
                <a:solidFill>
                  <a:schemeClr val="tx1"/>
                </a:solidFill>
              </a:rPr>
            </a:br>
            <a:r>
              <a:rPr lang="ru-RU" sz="2700" b="1" dirty="0" smtClean="0">
                <a:solidFill>
                  <a:schemeClr val="tx1"/>
                </a:solidFill>
              </a:rPr>
              <a:t/>
            </a:r>
            <a:br>
              <a:rPr lang="ru-RU" sz="2700" b="1" dirty="0" smtClean="0">
                <a:solidFill>
                  <a:schemeClr val="tx1"/>
                </a:solidFill>
              </a:rPr>
            </a:br>
            <a:r>
              <a:rPr lang="ru-RU" sz="2700" b="1" dirty="0" smtClean="0">
                <a:solidFill>
                  <a:schemeClr val="tx1"/>
                </a:solidFill>
              </a:rPr>
              <a:t/>
            </a:r>
            <a:br>
              <a:rPr lang="ru-RU" sz="2700" b="1" dirty="0" smtClean="0">
                <a:solidFill>
                  <a:schemeClr val="tx1"/>
                </a:solidFill>
              </a:rPr>
            </a:br>
            <a:r>
              <a:rPr lang="ru-RU" sz="2700" b="1" dirty="0" smtClean="0">
                <a:solidFill>
                  <a:schemeClr val="tx1"/>
                </a:solidFill>
              </a:rPr>
              <a:t/>
            </a:r>
            <a:br>
              <a:rPr lang="ru-RU" sz="2700" b="1" dirty="0" smtClean="0">
                <a:solidFill>
                  <a:schemeClr val="tx1"/>
                </a:solidFill>
              </a:rPr>
            </a:br>
            <a:r>
              <a:rPr lang="ru-RU" sz="2700" b="1" dirty="0" smtClean="0">
                <a:solidFill>
                  <a:schemeClr val="tx1"/>
                </a:solidFill>
              </a:rPr>
              <a:t>2.3. Образовательная область «Речевое  развитие»</a:t>
            </a:r>
            <a:r>
              <a:rPr lang="ru-RU" sz="2700" b="1" baseline="30000" dirty="0" smtClean="0">
                <a:solidFill>
                  <a:schemeClr val="tx1"/>
                </a:solidFill>
              </a:rPr>
              <a:t>16</a:t>
            </a:r>
            <a:r>
              <a:rPr lang="ru-RU" sz="2700" dirty="0" smtClean="0">
                <a:solidFill>
                  <a:schemeClr val="tx1"/>
                </a:solidFill>
              </a:rPr>
              <a:t/>
            </a:r>
            <a:br>
              <a:rPr lang="ru-RU" sz="2700" dirty="0" smtClean="0">
                <a:solidFill>
                  <a:schemeClr val="tx1"/>
                </a:solidFill>
              </a:rPr>
            </a:br>
            <a:r>
              <a:rPr lang="ru-RU" sz="2700" b="1" dirty="0" smtClean="0">
                <a:solidFill>
                  <a:schemeClr val="tx1"/>
                </a:solidFill>
              </a:rPr>
              <a:t>Основная часть</a:t>
            </a:r>
            <a:r>
              <a:rPr lang="ru-RU" dirty="0" smtClean="0"/>
              <a:t/>
            </a:r>
            <a:br>
              <a:rPr lang="ru-RU" dirty="0" smtClean="0"/>
            </a:br>
            <a:endParaRPr lang="ru-RU" dirty="0"/>
          </a:p>
        </p:txBody>
      </p:sp>
      <p:graphicFrame>
        <p:nvGraphicFramePr>
          <p:cNvPr id="5" name="Таблица 4"/>
          <p:cNvGraphicFramePr>
            <a:graphicFrameLocks noGrp="1"/>
          </p:cNvGraphicFramePr>
          <p:nvPr/>
        </p:nvGraphicFramePr>
        <p:xfrm>
          <a:off x="785786" y="1571612"/>
          <a:ext cx="7286676" cy="1004983"/>
        </p:xfrm>
        <a:graphic>
          <a:graphicData uri="http://schemas.openxmlformats.org/drawingml/2006/table">
            <a:tbl>
              <a:tblPr/>
              <a:tblGrid>
                <a:gridCol w="3967147"/>
                <a:gridCol w="3319529"/>
              </a:tblGrid>
              <a:tr h="571504">
                <a:tc gridSpan="2">
                  <a:txBody>
                    <a:bodyPr/>
                    <a:lstStyle/>
                    <a:p>
                      <a:pPr algn="ctr">
                        <a:lnSpc>
                          <a:spcPct val="115000"/>
                        </a:lnSpc>
                        <a:spcAft>
                          <a:spcPts val="0"/>
                        </a:spcAft>
                      </a:pPr>
                      <a:r>
                        <a:rPr lang="ru-RU" sz="1400" b="1">
                          <a:latin typeface="Times New Roman"/>
                          <a:ea typeface="Times New Roman"/>
                          <a:cs typeface="Times New Roman"/>
                        </a:rPr>
                        <a:t>НАПРАВЛЕНИЯ</a:t>
                      </a:r>
                      <a:endParaRPr lang="ru-RU" sz="1100">
                        <a:latin typeface="Calibri"/>
                        <a:ea typeface="Times New Roman"/>
                        <a:cs typeface="Times New Roman"/>
                      </a:endParaRPr>
                    </a:p>
                  </a:txBody>
                  <a:tcPr marL="68175" marR="6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433479">
                <a:tc>
                  <a:txBody>
                    <a:bodyPr/>
                    <a:lstStyle/>
                    <a:p>
                      <a:pPr algn="ctr">
                        <a:lnSpc>
                          <a:spcPct val="115000"/>
                        </a:lnSpc>
                        <a:spcAft>
                          <a:spcPts val="0"/>
                        </a:spcAft>
                      </a:pPr>
                      <a:r>
                        <a:rPr lang="ru-RU" sz="1400">
                          <a:latin typeface="Times New Roman"/>
                          <a:ea typeface="Times New Roman"/>
                          <a:cs typeface="Times New Roman"/>
                        </a:rPr>
                        <a:t>1. Развитие речи  </a:t>
                      </a:r>
                      <a:endParaRPr lang="ru-RU" sz="1100">
                        <a:latin typeface="Calibri"/>
                        <a:ea typeface="Times New Roman"/>
                        <a:cs typeface="Times New Roman"/>
                      </a:endParaRPr>
                    </a:p>
                  </a:txBody>
                  <a:tcPr marL="68175" marR="6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latin typeface="Times New Roman"/>
                          <a:ea typeface="Times New Roman"/>
                          <a:cs typeface="Times New Roman"/>
                        </a:rPr>
                        <a:t>2. Художественная литература</a:t>
                      </a:r>
                      <a:endParaRPr lang="ru-RU" sz="1100" dirty="0">
                        <a:latin typeface="Calibri"/>
                        <a:ea typeface="Times New Roman"/>
                        <a:cs typeface="Times New Roman"/>
                      </a:endParaRPr>
                    </a:p>
                  </a:txBody>
                  <a:tcPr marL="68175" marR="6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Таблица 5"/>
          <p:cNvGraphicFramePr>
            <a:graphicFrameLocks noGrp="1"/>
          </p:cNvGraphicFramePr>
          <p:nvPr/>
        </p:nvGraphicFramePr>
        <p:xfrm>
          <a:off x="1785918" y="3286124"/>
          <a:ext cx="5834082" cy="2593848"/>
        </p:xfrm>
        <a:graphic>
          <a:graphicData uri="http://schemas.openxmlformats.org/drawingml/2006/table">
            <a:tbl>
              <a:tblPr/>
              <a:tblGrid>
                <a:gridCol w="5834082"/>
              </a:tblGrid>
              <a:tr h="26342">
                <a:tc>
                  <a:txBody>
                    <a:bodyPr/>
                    <a:lstStyle/>
                    <a:p>
                      <a:pPr algn="ctr">
                        <a:lnSpc>
                          <a:spcPct val="115000"/>
                        </a:lnSpc>
                        <a:spcAft>
                          <a:spcPts val="0"/>
                        </a:spcAft>
                      </a:pPr>
                      <a:r>
                        <a:rPr lang="ru-RU" sz="1400" b="1" dirty="0">
                          <a:latin typeface="Times New Roman"/>
                          <a:ea typeface="Times New Roman"/>
                          <a:cs typeface="Times New Roman"/>
                        </a:rPr>
                        <a:t>НАПРАВЛЕНИЯ</a:t>
                      </a:r>
                      <a:endParaRPr lang="ru-RU" sz="1100" dirty="0">
                        <a:latin typeface="Calibri"/>
                        <a:ea typeface="Times New Roman"/>
                        <a:cs typeface="Times New Roman"/>
                      </a:endParaRPr>
                    </a:p>
                  </a:txBody>
                  <a:tcPr marL="68175" marR="6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943">
                <a:tc>
                  <a:txBody>
                    <a:bodyPr/>
                    <a:lstStyle/>
                    <a:p>
                      <a:pPr algn="ctr">
                        <a:lnSpc>
                          <a:spcPct val="115000"/>
                        </a:lnSpc>
                        <a:spcAft>
                          <a:spcPts val="0"/>
                        </a:spcAft>
                      </a:pPr>
                      <a:r>
                        <a:rPr lang="ru-RU" sz="1600" dirty="0">
                          <a:latin typeface="Times New Roman"/>
                          <a:ea typeface="Times New Roman"/>
                          <a:cs typeface="Times New Roman"/>
                        </a:rPr>
                        <a:t>Этнокультурная региональная составляющая</a:t>
                      </a:r>
                      <a:r>
                        <a:rPr lang="ru-RU" sz="1600" baseline="30000" dirty="0">
                          <a:latin typeface="Times New Roman"/>
                          <a:ea typeface="Times New Roman"/>
                          <a:cs typeface="Times New Roman"/>
                        </a:rPr>
                        <a:t>17</a:t>
                      </a:r>
                      <a:endParaRPr lang="ru-RU" sz="1100" dirty="0">
                        <a:latin typeface="Calibri"/>
                        <a:ea typeface="Times New Roman"/>
                        <a:cs typeface="Times New Roman"/>
                      </a:endParaRPr>
                    </a:p>
                    <a:p>
                      <a:pPr algn="just">
                        <a:lnSpc>
                          <a:spcPct val="115000"/>
                        </a:lnSpc>
                        <a:spcAft>
                          <a:spcPts val="0"/>
                        </a:spcAft>
                      </a:pPr>
                      <a:r>
                        <a:rPr lang="ru-RU" sz="1600" b="1" dirty="0">
                          <a:latin typeface="Times New Roman"/>
                          <a:ea typeface="Times New Roman"/>
                          <a:cs typeface="Times New Roman"/>
                        </a:rPr>
                        <a:t>Цель:  </a:t>
                      </a:r>
                      <a:r>
                        <a:rPr lang="ru-RU" sz="1600" dirty="0">
                          <a:latin typeface="Times New Roman"/>
                          <a:ea typeface="Times New Roman"/>
                          <a:cs typeface="Times New Roman"/>
                        </a:rPr>
                        <a:t>развитие устойчивого интереса детей к освоению татарского языка, желание </a:t>
                      </a:r>
                      <a:r>
                        <a:rPr lang="ru-RU" sz="1600" dirty="0" smtClean="0">
                          <a:latin typeface="Times New Roman"/>
                          <a:ea typeface="Times New Roman"/>
                          <a:cs typeface="Times New Roman"/>
                        </a:rPr>
                        <a:t>общаться</a:t>
                      </a:r>
                      <a:r>
                        <a:rPr lang="ru-RU" sz="1600" dirty="0">
                          <a:latin typeface="Times New Roman"/>
                          <a:ea typeface="Times New Roman"/>
                          <a:cs typeface="Times New Roman"/>
                        </a:rPr>
                        <a:t>, используя его для выражения своих мыслей и чувств.</a:t>
                      </a:r>
                      <a:r>
                        <a:rPr lang="ru-RU" sz="1600" b="1" dirty="0">
                          <a:latin typeface="Times New Roman"/>
                          <a:ea typeface="Times New Roman"/>
                          <a:cs typeface="Times New Roman"/>
                        </a:rPr>
                        <a:t>  </a:t>
                      </a:r>
                      <a:endParaRPr lang="ru-RU" sz="1100" dirty="0">
                        <a:latin typeface="Calibri"/>
                        <a:ea typeface="Times New Roman"/>
                        <a:cs typeface="Times New Roman"/>
                      </a:endParaRPr>
                    </a:p>
                    <a:p>
                      <a:pPr algn="just">
                        <a:lnSpc>
                          <a:spcPct val="115000"/>
                        </a:lnSpc>
                        <a:spcAft>
                          <a:spcPts val="0"/>
                        </a:spcAft>
                      </a:pPr>
                      <a:r>
                        <a:rPr lang="ru-RU" sz="1400" dirty="0">
                          <a:latin typeface="Times New Roman"/>
                          <a:ea typeface="Times New Roman"/>
                          <a:cs typeface="Times New Roman"/>
                        </a:rPr>
                        <a:t>Организация работы </a:t>
                      </a:r>
                      <a:r>
                        <a:rPr lang="ru-RU" sz="1400" dirty="0" smtClean="0">
                          <a:latin typeface="Times New Roman"/>
                          <a:ea typeface="Times New Roman"/>
                          <a:cs typeface="Times New Roman"/>
                        </a:rPr>
                        <a:t>по реализации </a:t>
                      </a:r>
                      <a:r>
                        <a:rPr lang="ru-RU" sz="1400" dirty="0">
                          <a:latin typeface="Times New Roman"/>
                          <a:ea typeface="Times New Roman"/>
                          <a:cs typeface="Times New Roman"/>
                        </a:rPr>
                        <a:t>ЭРС осуществляется в процессе воспитательно-образовательной работы, режимных моментов, в разных видах деятельности (совместная деятельность педагога с детьми, самостоятельная деятельность) с согласия родителей (законных представителей)</a:t>
                      </a:r>
                      <a:endParaRPr lang="ru-RU" sz="1100" dirty="0">
                        <a:latin typeface="Calibri"/>
                        <a:ea typeface="Times New Roman"/>
                        <a:cs typeface="Times New Roman"/>
                      </a:endParaRPr>
                    </a:p>
                  </a:txBody>
                  <a:tcPr marL="68175" marR="6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6865" name="Rectangle 1"/>
          <p:cNvSpPr>
            <a:spLocks noChangeArrowheads="1"/>
          </p:cNvSpPr>
          <p:nvPr/>
        </p:nvSpPr>
        <p:spPr bwMode="auto">
          <a:xfrm>
            <a:off x="428596" y="2643183"/>
            <a:ext cx="8215370" cy="41139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Часть, формируемая участниками образовательных отношений</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16</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От рождения до школы. Примерная общеобразовательная программа дошкольного образования/ Под ред.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Н.Е.Вераксы</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Т.С.Комаровой, М.А.Васильевой.- 3-е изд.,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испр</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доп.- М.: МОЗАИКАСИНТЕЗ, 2014.-368 с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17</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Р.К.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Сөенеч.</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Казань: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Магариф</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Вакыт</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2016.- 191 с</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1524000" y="1428736"/>
          <a:ext cx="6096000" cy="1084430"/>
        </p:xfrm>
        <a:graphic>
          <a:graphicData uri="http://schemas.openxmlformats.org/drawingml/2006/table">
            <a:tbl>
              <a:tblPr/>
              <a:tblGrid>
                <a:gridCol w="1523848"/>
                <a:gridCol w="1586530"/>
                <a:gridCol w="1553059"/>
                <a:gridCol w="1432563"/>
              </a:tblGrid>
              <a:tr h="628754">
                <a:tc gridSpan="4">
                  <a:txBody>
                    <a:bodyPr/>
                    <a:lstStyle/>
                    <a:p>
                      <a:pPr algn="ctr">
                        <a:lnSpc>
                          <a:spcPct val="115000"/>
                        </a:lnSpc>
                        <a:spcAft>
                          <a:spcPts val="0"/>
                        </a:spcAft>
                      </a:pPr>
                      <a:r>
                        <a:rPr lang="ru-RU" sz="1300" b="1">
                          <a:latin typeface="Times New Roman"/>
                          <a:ea typeface="Times New Roman"/>
                          <a:cs typeface="Times New Roman"/>
                        </a:rPr>
                        <a:t>НАПРАВЛЕНИЯ</a:t>
                      </a:r>
                      <a:endParaRPr lang="ru-RU" sz="1100">
                        <a:latin typeface="Calibri"/>
                        <a:ea typeface="Times New Roman"/>
                        <a:cs typeface="Times New Roman"/>
                      </a:endParaRPr>
                    </a:p>
                  </a:txBody>
                  <a:tcPr marL="65725" marR="65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157064">
                <a:tc>
                  <a:txBody>
                    <a:bodyPr/>
                    <a:lstStyle/>
                    <a:p>
                      <a:pPr algn="ctr">
                        <a:lnSpc>
                          <a:spcPct val="115000"/>
                        </a:lnSpc>
                        <a:spcAft>
                          <a:spcPts val="0"/>
                        </a:spcAft>
                      </a:pPr>
                      <a:r>
                        <a:rPr lang="ru-RU" sz="1300">
                          <a:latin typeface="Times New Roman"/>
                          <a:ea typeface="Times New Roman"/>
                          <a:cs typeface="Times New Roman"/>
                        </a:rPr>
                        <a:t>1. Приобщение к искусству</a:t>
                      </a:r>
                      <a:endParaRPr lang="ru-RU" sz="1100">
                        <a:latin typeface="Calibri"/>
                        <a:ea typeface="Times New Roman"/>
                        <a:cs typeface="Times New Roman"/>
                      </a:endParaRPr>
                    </a:p>
                  </a:txBody>
                  <a:tcPr marL="65725" marR="65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300">
                          <a:latin typeface="Times New Roman"/>
                          <a:ea typeface="Times New Roman"/>
                          <a:cs typeface="Times New Roman"/>
                        </a:rPr>
                        <a:t>2. Изобразительная деятельность</a:t>
                      </a:r>
                      <a:endParaRPr lang="ru-RU" sz="1100">
                        <a:latin typeface="Calibri"/>
                        <a:ea typeface="Times New Roman"/>
                        <a:cs typeface="Times New Roman"/>
                      </a:endParaRPr>
                    </a:p>
                  </a:txBody>
                  <a:tcPr marL="65725" marR="65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300">
                          <a:latin typeface="Times New Roman"/>
                          <a:ea typeface="Times New Roman"/>
                          <a:cs typeface="Times New Roman"/>
                        </a:rPr>
                        <a:t>3. Конструктивная деятельность: </a:t>
                      </a:r>
                      <a:endParaRPr lang="ru-RU" sz="1100">
                        <a:latin typeface="Calibri"/>
                        <a:ea typeface="Times New Roman"/>
                        <a:cs typeface="Times New Roman"/>
                      </a:endParaRPr>
                    </a:p>
                  </a:txBody>
                  <a:tcPr marL="65725" marR="65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300" dirty="0">
                          <a:latin typeface="Times New Roman"/>
                          <a:ea typeface="Times New Roman"/>
                          <a:cs typeface="Times New Roman"/>
                        </a:rPr>
                        <a:t>4. Музыкальная деятельность</a:t>
                      </a:r>
                      <a:endParaRPr lang="ru-RU" sz="1100" dirty="0">
                        <a:latin typeface="Calibri"/>
                        <a:ea typeface="Times New Roman"/>
                        <a:cs typeface="Times New Roman"/>
                      </a:endParaRPr>
                    </a:p>
                  </a:txBody>
                  <a:tcPr marL="65725" marR="65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Таблица 4"/>
          <p:cNvGraphicFramePr>
            <a:graphicFrameLocks noGrp="1"/>
          </p:cNvGraphicFramePr>
          <p:nvPr/>
        </p:nvGraphicFramePr>
        <p:xfrm>
          <a:off x="1785918" y="4071942"/>
          <a:ext cx="6096000" cy="920689"/>
        </p:xfrm>
        <a:graphic>
          <a:graphicData uri="http://schemas.openxmlformats.org/drawingml/2006/table">
            <a:tbl>
              <a:tblPr/>
              <a:tblGrid>
                <a:gridCol w="6096000"/>
              </a:tblGrid>
              <a:tr h="500065">
                <a:tc>
                  <a:txBody>
                    <a:bodyPr/>
                    <a:lstStyle/>
                    <a:p>
                      <a:pPr algn="ctr">
                        <a:lnSpc>
                          <a:spcPct val="115000"/>
                        </a:lnSpc>
                        <a:spcAft>
                          <a:spcPts val="0"/>
                        </a:spcAft>
                      </a:pPr>
                      <a:r>
                        <a:rPr lang="ru-RU" sz="1300" b="1">
                          <a:latin typeface="Times New Roman"/>
                          <a:ea typeface="Times New Roman"/>
                          <a:cs typeface="Times New Roman"/>
                        </a:rPr>
                        <a:t>НАПРАВЛЕНИЯ</a:t>
                      </a:r>
                      <a:endParaRPr lang="ru-RU" sz="1100">
                        <a:latin typeface="Calibri"/>
                        <a:ea typeface="Times New Roman"/>
                        <a:cs typeface="Times New Roman"/>
                      </a:endParaRPr>
                    </a:p>
                  </a:txBody>
                  <a:tcPr marL="65725" marR="65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15000"/>
                        </a:lnSpc>
                        <a:spcAft>
                          <a:spcPts val="0"/>
                        </a:spcAft>
                      </a:pPr>
                      <a:r>
                        <a:rPr lang="ru-RU" sz="1300" dirty="0">
                          <a:latin typeface="Times New Roman"/>
                          <a:ea typeface="Times New Roman"/>
                          <a:cs typeface="Times New Roman"/>
                        </a:rPr>
                        <a:t>Этнокультурная региональная </a:t>
                      </a:r>
                      <a:r>
                        <a:rPr lang="ru-RU" sz="1300" dirty="0" smtClean="0">
                          <a:latin typeface="Times New Roman"/>
                          <a:ea typeface="Times New Roman"/>
                          <a:cs typeface="Times New Roman"/>
                        </a:rPr>
                        <a:t>составляющая</a:t>
                      </a:r>
                      <a:r>
                        <a:rPr lang="ru-RU" sz="1300" baseline="30000" dirty="0" smtClean="0">
                          <a:latin typeface="Times New Roman"/>
                          <a:ea typeface="Times New Roman"/>
                          <a:cs typeface="Times New Roman"/>
                        </a:rPr>
                        <a:t>20</a:t>
                      </a:r>
                    </a:p>
                    <a:p>
                      <a:pPr algn="ctr">
                        <a:lnSpc>
                          <a:spcPct val="115000"/>
                        </a:lnSpc>
                        <a:spcAft>
                          <a:spcPts val="0"/>
                        </a:spcAft>
                      </a:pPr>
                      <a:endParaRPr lang="ru-RU" sz="1100" dirty="0">
                        <a:latin typeface="Calibri"/>
                        <a:ea typeface="Times New Roman"/>
                        <a:cs typeface="Times New Roman"/>
                      </a:endParaRPr>
                    </a:p>
                  </a:txBody>
                  <a:tcPr marL="65725" marR="65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7889" name="Rectangle 1"/>
          <p:cNvSpPr>
            <a:spLocks noChangeArrowheads="1"/>
          </p:cNvSpPr>
          <p:nvPr/>
        </p:nvSpPr>
        <p:spPr bwMode="auto">
          <a:xfrm>
            <a:off x="0" y="0"/>
            <a:ext cx="12362680" cy="611449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2.4.  Образовательная область </a:t>
            </a:r>
            <a:r>
              <a:rPr kumimoji="0" lang="ru-RU"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Художественно-эстетическое развитие</a:t>
            </a:r>
            <a:r>
              <a:rPr kumimoji="0" lang="ru-RU"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19</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Основная часть</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400" b="1"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400" b="1"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400" b="1" dirty="0" smtClean="0">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ru-RU" sz="1400" b="1" dirty="0" smtClean="0">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defTabSz="914400" rtl="0" eaLnBrk="0" fontAlgn="base" latinLnBrk="0" hangingPunct="0">
              <a:lnSpc>
                <a:spcPct val="100000"/>
              </a:lnSpc>
              <a:spcBef>
                <a:spcPct val="0"/>
              </a:spcBef>
              <a:spcAft>
                <a:spcPct val="0"/>
              </a:spcAft>
              <a:buClrTx/>
              <a:buSzTx/>
              <a:buFontTx/>
              <a:buNone/>
              <a:tabLst/>
            </a:pPr>
            <a:r>
              <a:rPr lang="ru-RU" sz="1400" b="1" dirty="0" smtClean="0">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Часть, формируемая участниками образовательных отношений</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19</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От рождения до школы. Примерная общеобразовательная программа дошкольного образования/ Под ред.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Н.Е.Вераксы</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Т.С.Комаровой, М.А.Васильевой.- 3-е изд.,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испр</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доп.- М.: МОЗАИКА-СИНТЕЗ, 2014.-368 с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20</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Шаехова Р.К.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Сөенеч.</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Казань: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Магариф</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Вакыт</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2016.- 191 с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pPr algn="ctr"/>
            <a:r>
              <a:rPr lang="ru-RU" sz="2700" b="1" dirty="0" smtClean="0">
                <a:solidFill>
                  <a:schemeClr val="tx1"/>
                </a:solidFill>
              </a:rPr>
              <a:t>2.5. Образовательная область «Физическое  развитие»</a:t>
            </a:r>
            <a:r>
              <a:rPr lang="ru-RU" sz="2700" b="1" baseline="30000" dirty="0" smtClean="0">
                <a:solidFill>
                  <a:schemeClr val="tx1"/>
                </a:solidFill>
              </a:rPr>
              <a:t>21</a:t>
            </a:r>
            <a:r>
              <a:rPr lang="ru-RU" sz="2700" dirty="0" smtClean="0">
                <a:solidFill>
                  <a:schemeClr val="tx1"/>
                </a:solidFill>
              </a:rPr>
              <a:t/>
            </a:r>
            <a:br>
              <a:rPr lang="ru-RU" sz="2700" dirty="0" smtClean="0">
                <a:solidFill>
                  <a:schemeClr val="tx1"/>
                </a:solidFill>
              </a:rPr>
            </a:br>
            <a:r>
              <a:rPr lang="ru-RU" sz="2700" b="1" dirty="0" smtClean="0">
                <a:solidFill>
                  <a:schemeClr val="tx1"/>
                </a:solidFill>
              </a:rPr>
              <a:t>Основная часть</a:t>
            </a:r>
            <a:r>
              <a:rPr lang="ru-RU" dirty="0" smtClean="0"/>
              <a:t/>
            </a:r>
            <a:br>
              <a:rPr lang="ru-RU" dirty="0" smtClean="0"/>
            </a:br>
            <a:endParaRPr lang="ru-RU" dirty="0"/>
          </a:p>
        </p:txBody>
      </p:sp>
      <p:graphicFrame>
        <p:nvGraphicFramePr>
          <p:cNvPr id="5" name="Таблица 4"/>
          <p:cNvGraphicFramePr>
            <a:graphicFrameLocks noGrp="1"/>
          </p:cNvGraphicFramePr>
          <p:nvPr/>
        </p:nvGraphicFramePr>
        <p:xfrm>
          <a:off x="714345" y="1428736"/>
          <a:ext cx="7643868" cy="1071570"/>
        </p:xfrm>
        <a:graphic>
          <a:graphicData uri="http://schemas.openxmlformats.org/drawingml/2006/table">
            <a:tbl>
              <a:tblPr/>
              <a:tblGrid>
                <a:gridCol w="3821934"/>
                <a:gridCol w="3821934"/>
              </a:tblGrid>
              <a:tr h="357190">
                <a:tc gridSpan="2">
                  <a:txBody>
                    <a:bodyPr/>
                    <a:lstStyle/>
                    <a:p>
                      <a:pPr algn="ctr">
                        <a:lnSpc>
                          <a:spcPct val="115000"/>
                        </a:lnSpc>
                        <a:spcAft>
                          <a:spcPts val="0"/>
                        </a:spcAft>
                      </a:pPr>
                      <a:r>
                        <a:rPr lang="ru-RU" sz="1400" b="1">
                          <a:latin typeface="Times New Roman"/>
                          <a:ea typeface="Times New Roman"/>
                          <a:cs typeface="Times New Roman"/>
                        </a:rPr>
                        <a:t>НАПРАВЛЕНИЯ</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714380">
                <a:tc>
                  <a:txBody>
                    <a:bodyPr/>
                    <a:lstStyle/>
                    <a:p>
                      <a:pPr algn="ctr">
                        <a:lnSpc>
                          <a:spcPct val="115000"/>
                        </a:lnSpc>
                        <a:spcAft>
                          <a:spcPts val="0"/>
                        </a:spcAft>
                      </a:pPr>
                      <a:r>
                        <a:rPr lang="ru-RU" sz="1400">
                          <a:latin typeface="Times New Roman"/>
                          <a:ea typeface="Times New Roman"/>
                          <a:cs typeface="Times New Roman"/>
                        </a:rPr>
                        <a:t>1. Формирование основ здорового образа жизни</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latin typeface="Times New Roman"/>
                          <a:ea typeface="Times New Roman"/>
                          <a:cs typeface="Times New Roman"/>
                        </a:rPr>
                        <a:t>2. Физическая культура</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3793" name="Rectangle 1"/>
          <p:cNvSpPr>
            <a:spLocks noChangeArrowheads="1"/>
          </p:cNvSpPr>
          <p:nvPr/>
        </p:nvSpPr>
        <p:spPr bwMode="auto">
          <a:xfrm>
            <a:off x="642910" y="2857497"/>
            <a:ext cx="8143932"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Часть, формируемая участниками образовательных отношений</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Таблица 6"/>
          <p:cNvGraphicFramePr>
            <a:graphicFrameLocks noGrp="1"/>
          </p:cNvGraphicFramePr>
          <p:nvPr/>
        </p:nvGraphicFramePr>
        <p:xfrm>
          <a:off x="714348" y="3479808"/>
          <a:ext cx="7715303" cy="1472184"/>
        </p:xfrm>
        <a:graphic>
          <a:graphicData uri="http://schemas.openxmlformats.org/drawingml/2006/table">
            <a:tbl>
              <a:tblPr/>
              <a:tblGrid>
                <a:gridCol w="7715303"/>
              </a:tblGrid>
              <a:tr h="238127">
                <a:tc>
                  <a:txBody>
                    <a:bodyPr/>
                    <a:lstStyle/>
                    <a:p>
                      <a:pPr algn="ctr">
                        <a:lnSpc>
                          <a:spcPct val="115000"/>
                        </a:lnSpc>
                        <a:spcAft>
                          <a:spcPts val="0"/>
                        </a:spcAft>
                      </a:pPr>
                      <a:r>
                        <a:rPr lang="ru-RU" sz="1400" b="1" dirty="0">
                          <a:latin typeface="Times New Roman"/>
                          <a:ea typeface="Times New Roman"/>
                          <a:cs typeface="Times New Roman"/>
                        </a:rPr>
                        <a:t>НАПРАВЛЕНИЯ</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0633">
                <a:tc>
                  <a:txBody>
                    <a:bodyPr/>
                    <a:lstStyle/>
                    <a:p>
                      <a:pPr algn="ctr">
                        <a:lnSpc>
                          <a:spcPct val="115000"/>
                        </a:lnSpc>
                        <a:spcAft>
                          <a:spcPts val="0"/>
                        </a:spcAft>
                      </a:pPr>
                      <a:r>
                        <a:rPr lang="ru-RU" sz="1400" dirty="0">
                          <a:latin typeface="Times New Roman"/>
                          <a:ea typeface="Times New Roman"/>
                          <a:cs typeface="Times New Roman"/>
                        </a:rPr>
                        <a:t>Этнокультурная региональная составляющая</a:t>
                      </a:r>
                      <a:r>
                        <a:rPr lang="ru-RU" sz="1400" baseline="30000" dirty="0">
                          <a:latin typeface="Times New Roman"/>
                          <a:ea typeface="Times New Roman"/>
                          <a:cs typeface="Times New Roman"/>
                        </a:rPr>
                        <a:t>22</a:t>
                      </a:r>
                      <a:r>
                        <a:rPr lang="ru-RU" sz="1400" dirty="0">
                          <a:latin typeface="Times New Roman"/>
                          <a:ea typeface="Times New Roman"/>
                          <a:cs typeface="Times New Roman"/>
                        </a:rPr>
                        <a:t>  </a:t>
                      </a:r>
                      <a:endParaRPr lang="ru-RU" sz="1100" dirty="0">
                        <a:latin typeface="Calibri"/>
                        <a:ea typeface="Times New Roman"/>
                        <a:cs typeface="Times New Roman"/>
                      </a:endParaRPr>
                    </a:p>
                    <a:p>
                      <a:pPr algn="just">
                        <a:lnSpc>
                          <a:spcPct val="115000"/>
                        </a:lnSpc>
                        <a:spcAft>
                          <a:spcPts val="0"/>
                        </a:spcAft>
                      </a:pPr>
                      <a:r>
                        <a:rPr lang="ru-RU" sz="1400" b="1" dirty="0">
                          <a:latin typeface="Times New Roman"/>
                          <a:ea typeface="Times New Roman"/>
                          <a:cs typeface="Times New Roman"/>
                        </a:rPr>
                        <a:t>Задачи:</a:t>
                      </a:r>
                      <a:r>
                        <a:rPr lang="ru-RU" sz="1400" dirty="0">
                          <a:latin typeface="Times New Roman"/>
                          <a:ea typeface="Times New Roman"/>
                          <a:cs typeface="Times New Roman"/>
                        </a:rPr>
                        <a:t> создание условий для становления у детей ценностей здорового образа жизни; развития представления о своем теле и своих физических возможностях; приобретения двигательного опыта и совершенствования двигательной активности; формирования начальных представлений о некоторых видах спорта,  овладения подвижными играми с правилами</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3794" name="Rectangle 2"/>
          <p:cNvSpPr>
            <a:spLocks noChangeArrowheads="1"/>
          </p:cNvSpPr>
          <p:nvPr/>
        </p:nvSpPr>
        <p:spPr bwMode="auto">
          <a:xfrm>
            <a:off x="357158" y="5381622"/>
            <a:ext cx="857256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21</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От рождения до школы. Примерная общеобразовательная программа дошкольного образования/ Под ред.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Н.Е.Вераксы</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Т.С.Комаровой, М.А.Васильевой.- 3-е изд.,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испр</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доп.- М.: МОЗАИКАСИНТЕЗ, 2014.-368 с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22</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Р.К.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Сөенеч.</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Казань: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Магариф</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Вакыт</a:t>
            </a:r>
            <a:r>
              <a:rPr kumimoji="0" lang="ru-RU" sz="1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2016 .- 191 с</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428596" y="500042"/>
            <a:ext cx="814393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2.6. Формы, способы, методы и средства реализации программы с учетом возрастных и индивидуальных особенностей воспитанников, специфики их образовательных потребностей и интересов</a:t>
            </a:r>
          </a:p>
          <a:p>
            <a:pPr marL="0" marR="0" lvl="0" indent="0" algn="l" defTabSz="914400" rtl="0" eaLnBrk="1" fontAlgn="base" latinLnBrk="0" hangingPunct="1">
              <a:lnSpc>
                <a:spcPct val="100000"/>
              </a:lnSpc>
              <a:spcBef>
                <a:spcPct val="0"/>
              </a:spcBef>
              <a:spcAft>
                <a:spcPct val="0"/>
              </a:spcAft>
              <a:buClrTx/>
              <a:buSzTx/>
              <a:buFontTx/>
              <a:buNone/>
              <a:tabLst/>
            </a:pPr>
            <a:endParaRPr lang="ru-RU" sz="2400" b="1"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Основные формы совместной деятельности взрослых и детей;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Виды детской деятельности;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Методы образования;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Взаимодействие взрослых с детьми;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Взаимодействие детского сада с семьей;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Взаимодействие детского сада с Организациями поселка</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785786" y="1071546"/>
            <a:ext cx="7858180" cy="54476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III. Организационный раздел</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3.1. Организация режима пребывания детей в Учреждении </a:t>
            </a:r>
            <a:r>
              <a:rPr kumimoji="0" lang="ru-RU" sz="20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23</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Правильный режим дня </a:t>
            </a:r>
            <a:r>
              <a:rPr kumimoji="0" lang="ru-RU"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это рациональная продолжительность и разумное чередование различных видов деятельности и отдыха детей в течение суток. При построении режима дня руководствуемся основным принципом -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принципом</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соответствия  возрастным психофизическим особенностям детей.        Режим дня для каждой возрастной группы составлен с учетом режима работы учреждения и длительности пребывания в нем детей (в соответствии с Уставом) и с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учѐтом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климата (теплого и холодного периода). Ежедневная продолжительность прогулки детей составляет не менее 3-4 часа в день. Общая продолжительность дневного сна для детей дошкольного возраста 2-2,5 часа.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23</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СанПиН 2.4.1.3147-13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Санитарно-эпидемиологические требования к устройству, содержанию и организации режима работы в дошкольных организациях</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700" b="1" dirty="0" smtClean="0">
                <a:solidFill>
                  <a:schemeClr val="tx1"/>
                </a:solidFill>
              </a:rPr>
              <a:t>3.2. Проектирование воспитательно-образовательного процесса</a:t>
            </a:r>
            <a:r>
              <a:rPr lang="ru-RU" dirty="0" smtClean="0"/>
              <a:t/>
            </a:r>
            <a:br>
              <a:rPr lang="ru-RU" dirty="0" smtClean="0"/>
            </a:br>
            <a:endParaRPr lang="ru-RU" dirty="0"/>
          </a:p>
        </p:txBody>
      </p:sp>
      <p:sp>
        <p:nvSpPr>
          <p:cNvPr id="3" name="Содержимое 2"/>
          <p:cNvSpPr>
            <a:spLocks noGrp="1"/>
          </p:cNvSpPr>
          <p:nvPr>
            <p:ph idx="1"/>
          </p:nvPr>
        </p:nvSpPr>
        <p:spPr>
          <a:xfrm>
            <a:off x="457200" y="1500174"/>
            <a:ext cx="8229600" cy="4824426"/>
          </a:xfrm>
        </p:spPr>
        <p:txBody>
          <a:bodyPr>
            <a:normAutofit fontScale="62500" lnSpcReduction="20000"/>
          </a:bodyPr>
          <a:lstStyle/>
          <a:p>
            <a:r>
              <a:rPr lang="ru-RU" dirty="0" smtClean="0"/>
              <a:t>Воспитательно-образовательный процесс строится с учетом контингента воспитанников, их индивидуальных и возрастных особенностей, социального заказа родителей. Построение образовательного процесса на комплексно-тематическом принципе с учетом интеграции образовательных областей дает возможность достичь этой цели.          Построение всего образовательного процесса вокруг одной центральной темы дает большие возможности для развития детей. Темы помогают организовать информацию оптимальным способом. У дошкольников появляются многочисленные возможности для практики, экспериментирования, развития основных навыков, понятийного мышления.          Выделение основной темы периода не означает, что абсолютно вся деятельность детей должна быть посвящена этой теме. Цель введения основной темы периода — интегрировать образовательную деятельность и избежать неоправданного дробления детской деятельности по образовательным областям.         Введение похожих тем в различных возрастных группах обеспечивает достижение единства образовательных целей и преемственности в детском развитии на протяжении всего дошкольного возраста, органичное развитие детей в соответствии с их индивидуальными возможностями.         Тематический принцип построения образовательного процесса позволяет органично вводить региональные и культурные компоненты, учитывать специфику дошкольного учреждения.         Одной теме следует уделять не менее одной недели. Оптимальный период - 2-3 недели. Тема должна быть отражена в подборе</a:t>
            </a:r>
            <a:r>
              <a:rPr lang="ru-RU" b="1" dirty="0" smtClean="0"/>
              <a:t> </a:t>
            </a:r>
            <a:r>
              <a:rPr lang="ru-RU" dirty="0" smtClean="0"/>
              <a:t>материалов, находящихся в группе и центрах (уголках) развития.</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7529112"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lang="ru-RU" sz="1600" b="1" dirty="0" smtClean="0">
              <a:latin typeface="Times New Roman" pitchFamily="18" charset="0"/>
              <a:ea typeface="Times New Roman" pitchFamily="18"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3.3. Особенности традиций, мероприятий, праздников</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Таблица 4"/>
          <p:cNvGraphicFramePr>
            <a:graphicFrameLocks noGrp="1"/>
          </p:cNvGraphicFramePr>
          <p:nvPr/>
        </p:nvGraphicFramePr>
        <p:xfrm>
          <a:off x="428596" y="857234"/>
          <a:ext cx="8215369" cy="5715037"/>
        </p:xfrm>
        <a:graphic>
          <a:graphicData uri="http://schemas.openxmlformats.org/drawingml/2006/table">
            <a:tbl>
              <a:tblPr/>
              <a:tblGrid>
                <a:gridCol w="447336"/>
                <a:gridCol w="4867901"/>
                <a:gridCol w="1187865"/>
                <a:gridCol w="1712267"/>
              </a:tblGrid>
              <a:tr h="394140">
                <a:tc>
                  <a:txBody>
                    <a:bodyPr/>
                    <a:lstStyle/>
                    <a:p>
                      <a:pPr algn="ctr">
                        <a:lnSpc>
                          <a:spcPct val="115000"/>
                        </a:lnSpc>
                        <a:spcAft>
                          <a:spcPts val="0"/>
                        </a:spcAft>
                      </a:pPr>
                      <a:r>
                        <a:rPr lang="ru-RU" sz="800" dirty="0">
                          <a:latin typeface="Times New Roman"/>
                          <a:ea typeface="Times New Roman"/>
                          <a:cs typeface="Times New Roman"/>
                        </a:rPr>
                        <a:t>№ </a:t>
                      </a:r>
                      <a:r>
                        <a:rPr lang="ru-RU" sz="800" dirty="0" err="1">
                          <a:latin typeface="Times New Roman"/>
                          <a:ea typeface="Times New Roman"/>
                          <a:cs typeface="Times New Roman"/>
                        </a:rPr>
                        <a:t>п</a:t>
                      </a:r>
                      <a:r>
                        <a:rPr lang="ru-RU" sz="800" dirty="0">
                          <a:latin typeface="Times New Roman"/>
                          <a:ea typeface="Times New Roman"/>
                          <a:cs typeface="Times New Roman"/>
                        </a:rPr>
                        <a:t>/</a:t>
                      </a:r>
                      <a:r>
                        <a:rPr lang="ru-RU" sz="800" dirty="0" err="1">
                          <a:latin typeface="Times New Roman"/>
                          <a:ea typeface="Times New Roman"/>
                          <a:cs typeface="Times New Roman"/>
                        </a:rPr>
                        <a:t>п</a:t>
                      </a:r>
                      <a:endParaRPr lang="ru-RU" sz="900" dirty="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800">
                          <a:latin typeface="Times New Roman"/>
                          <a:ea typeface="Times New Roman"/>
                          <a:cs typeface="Times New Roman"/>
                        </a:rPr>
                        <a:t>Содержание</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800">
                          <a:latin typeface="Times New Roman"/>
                          <a:ea typeface="Times New Roman"/>
                          <a:cs typeface="Times New Roman"/>
                        </a:rPr>
                        <a:t>Время проведения</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800">
                          <a:latin typeface="Times New Roman"/>
                          <a:ea typeface="Times New Roman"/>
                          <a:cs typeface="Times New Roman"/>
                        </a:rPr>
                        <a:t>Ответственный</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071">
                <a:tc>
                  <a:txBody>
                    <a:bodyPr/>
                    <a:lstStyle/>
                    <a:p>
                      <a:pPr>
                        <a:lnSpc>
                          <a:spcPct val="115000"/>
                        </a:lnSpc>
                        <a:spcAft>
                          <a:spcPts val="0"/>
                        </a:spcAft>
                      </a:pPr>
                      <a:r>
                        <a:rPr lang="ru-RU" sz="800">
                          <a:latin typeface="Times New Roman"/>
                          <a:ea typeface="Times New Roman"/>
                          <a:cs typeface="Times New Roman"/>
                        </a:rPr>
                        <a:t>1.</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Праздник «День знаний» (во  всех возрастных группах» </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сентябрь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 </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140">
                <a:tc>
                  <a:txBody>
                    <a:bodyPr/>
                    <a:lstStyle/>
                    <a:p>
                      <a:pPr>
                        <a:lnSpc>
                          <a:spcPct val="115000"/>
                        </a:lnSpc>
                        <a:spcAft>
                          <a:spcPts val="0"/>
                        </a:spcAft>
                      </a:pPr>
                      <a:r>
                        <a:rPr lang="ru-RU" sz="800">
                          <a:latin typeface="Times New Roman"/>
                          <a:ea typeface="Times New Roman"/>
                          <a:cs typeface="Times New Roman"/>
                        </a:rPr>
                        <a:t>2.</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Театрализованное представление  «На бабушкином дворе»  ( младшая разновозрастная группа)</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сентябрь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 </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140">
                <a:tc>
                  <a:txBody>
                    <a:bodyPr/>
                    <a:lstStyle/>
                    <a:p>
                      <a:pPr>
                        <a:lnSpc>
                          <a:spcPct val="115000"/>
                        </a:lnSpc>
                        <a:spcAft>
                          <a:spcPts val="0"/>
                        </a:spcAft>
                      </a:pPr>
                      <a:r>
                        <a:rPr lang="ru-RU" sz="800">
                          <a:latin typeface="Times New Roman"/>
                          <a:ea typeface="Times New Roman"/>
                          <a:cs typeface="Times New Roman"/>
                        </a:rPr>
                        <a:t>3.</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Развлекательно-познавательное мероприятие, посвященное Дню работника леса (старшая разновозрастная группа)</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сентябрь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071">
                <a:tc>
                  <a:txBody>
                    <a:bodyPr/>
                    <a:lstStyle/>
                    <a:p>
                      <a:pPr>
                        <a:lnSpc>
                          <a:spcPct val="115000"/>
                        </a:lnSpc>
                        <a:spcAft>
                          <a:spcPts val="0"/>
                        </a:spcAft>
                      </a:pPr>
                      <a:r>
                        <a:rPr lang="ru-RU" sz="800">
                          <a:latin typeface="Times New Roman"/>
                          <a:ea typeface="Times New Roman"/>
                          <a:cs typeface="Times New Roman"/>
                        </a:rPr>
                        <a:t>4.</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 Праздник  Осени (во всех возрастных группах)    </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октябрь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140">
                <a:tc>
                  <a:txBody>
                    <a:bodyPr/>
                    <a:lstStyle/>
                    <a:p>
                      <a:pPr>
                        <a:lnSpc>
                          <a:spcPct val="115000"/>
                        </a:lnSpc>
                        <a:spcAft>
                          <a:spcPts val="0"/>
                        </a:spcAft>
                      </a:pPr>
                      <a:r>
                        <a:rPr lang="ru-RU" sz="800">
                          <a:latin typeface="Times New Roman"/>
                          <a:ea typeface="Times New Roman"/>
                          <a:cs typeface="Times New Roman"/>
                        </a:rPr>
                        <a:t>5.</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 Познавательно-развлекательное мероприятие, посвященное  Дню матери (старшая разновозрастная группа)</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ноябрь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071">
                <a:tc>
                  <a:txBody>
                    <a:bodyPr/>
                    <a:lstStyle/>
                    <a:p>
                      <a:pPr>
                        <a:lnSpc>
                          <a:spcPct val="115000"/>
                        </a:lnSpc>
                        <a:spcAft>
                          <a:spcPts val="0"/>
                        </a:spcAft>
                      </a:pPr>
                      <a:r>
                        <a:rPr lang="ru-RU" sz="800">
                          <a:latin typeface="Times New Roman"/>
                          <a:ea typeface="Times New Roman"/>
                          <a:cs typeface="Times New Roman"/>
                        </a:rPr>
                        <a:t>6.</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Новогодний утренник (во всех возрастных группах)    </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декабрь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071">
                <a:tc>
                  <a:txBody>
                    <a:bodyPr/>
                    <a:lstStyle/>
                    <a:p>
                      <a:pPr>
                        <a:lnSpc>
                          <a:spcPct val="115000"/>
                        </a:lnSpc>
                        <a:spcAft>
                          <a:spcPts val="0"/>
                        </a:spcAft>
                      </a:pPr>
                      <a:r>
                        <a:rPr lang="ru-RU" sz="800">
                          <a:latin typeface="Times New Roman"/>
                          <a:ea typeface="Times New Roman"/>
                          <a:cs typeface="Times New Roman"/>
                        </a:rPr>
                        <a:t>7.</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Зимний спортивный праздник (старшая разновозрастная группа)</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январь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восп.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140">
                <a:tc>
                  <a:txBody>
                    <a:bodyPr/>
                    <a:lstStyle/>
                    <a:p>
                      <a:pPr>
                        <a:lnSpc>
                          <a:spcPct val="115000"/>
                        </a:lnSpc>
                        <a:spcAft>
                          <a:spcPts val="0"/>
                        </a:spcAft>
                      </a:pPr>
                      <a:r>
                        <a:rPr lang="ru-RU" sz="800">
                          <a:latin typeface="Times New Roman"/>
                          <a:ea typeface="Times New Roman"/>
                          <a:cs typeface="Times New Roman"/>
                        </a:rPr>
                        <a:t>8.</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Вечер, посвященный Дню памяти Мусы Джалиля (старшая разновозрастная группа)</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февраль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восп.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140">
                <a:tc>
                  <a:txBody>
                    <a:bodyPr/>
                    <a:lstStyle/>
                    <a:p>
                      <a:pPr>
                        <a:lnSpc>
                          <a:spcPct val="115000"/>
                        </a:lnSpc>
                        <a:spcAft>
                          <a:spcPts val="0"/>
                        </a:spcAft>
                      </a:pPr>
                      <a:r>
                        <a:rPr lang="ru-RU" sz="800">
                          <a:latin typeface="Times New Roman"/>
                          <a:ea typeface="Times New Roman"/>
                          <a:cs typeface="Times New Roman"/>
                        </a:rPr>
                        <a:t>9.</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Утренник, посвященный Дню Защитника Отечества (во всех возрастных группах)    </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февраль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140">
                <a:tc>
                  <a:txBody>
                    <a:bodyPr/>
                    <a:lstStyle/>
                    <a:p>
                      <a:pPr>
                        <a:lnSpc>
                          <a:spcPct val="115000"/>
                        </a:lnSpc>
                        <a:spcAft>
                          <a:spcPts val="0"/>
                        </a:spcAft>
                      </a:pPr>
                      <a:r>
                        <a:rPr lang="ru-RU" sz="800">
                          <a:latin typeface="Times New Roman"/>
                          <a:ea typeface="Times New Roman"/>
                          <a:cs typeface="Times New Roman"/>
                        </a:rPr>
                        <a:t>10.</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Праздник, посвященный международному дню 8 марта (во всех возрастных группах)    </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март</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140">
                <a:tc>
                  <a:txBody>
                    <a:bodyPr/>
                    <a:lstStyle/>
                    <a:p>
                      <a:pPr>
                        <a:lnSpc>
                          <a:spcPct val="115000"/>
                        </a:lnSpc>
                        <a:spcAft>
                          <a:spcPts val="0"/>
                        </a:spcAft>
                      </a:pPr>
                      <a:r>
                        <a:rPr lang="ru-RU" sz="800">
                          <a:latin typeface="Times New Roman"/>
                          <a:ea typeface="Times New Roman"/>
                          <a:cs typeface="Times New Roman"/>
                        </a:rPr>
                        <a:t>11.</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Фольклорный праздник «Масленица» (во всех возрастных группах)    </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март</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140">
                <a:tc>
                  <a:txBody>
                    <a:bodyPr/>
                    <a:lstStyle/>
                    <a:p>
                      <a:pPr>
                        <a:lnSpc>
                          <a:spcPct val="115000"/>
                        </a:lnSpc>
                        <a:spcAft>
                          <a:spcPts val="0"/>
                        </a:spcAft>
                      </a:pPr>
                      <a:r>
                        <a:rPr lang="ru-RU" sz="800">
                          <a:latin typeface="Times New Roman"/>
                          <a:ea typeface="Times New Roman"/>
                          <a:cs typeface="Times New Roman"/>
                        </a:rPr>
                        <a:t>12.</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Вечер, посвященный дню рождения Г.Тукая  (во всех возрастных группах)    </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апрель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140">
                <a:tc>
                  <a:txBody>
                    <a:bodyPr/>
                    <a:lstStyle/>
                    <a:p>
                      <a:pPr>
                        <a:lnSpc>
                          <a:spcPct val="115000"/>
                        </a:lnSpc>
                        <a:spcAft>
                          <a:spcPts val="0"/>
                        </a:spcAft>
                      </a:pPr>
                      <a:r>
                        <a:rPr lang="ru-RU" sz="800">
                          <a:latin typeface="Times New Roman"/>
                          <a:ea typeface="Times New Roman"/>
                          <a:cs typeface="Times New Roman"/>
                        </a:rPr>
                        <a:t>13.</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Развлекательно-познавательное мероприятие «Ярмарка ремесел» (старшая разновозрастная группа)</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апрель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140">
                <a:tc>
                  <a:txBody>
                    <a:bodyPr/>
                    <a:lstStyle/>
                    <a:p>
                      <a:pPr>
                        <a:lnSpc>
                          <a:spcPct val="115000"/>
                        </a:lnSpc>
                        <a:spcAft>
                          <a:spcPts val="0"/>
                        </a:spcAft>
                      </a:pPr>
                      <a:r>
                        <a:rPr lang="ru-RU" sz="800">
                          <a:latin typeface="Times New Roman"/>
                          <a:ea typeface="Times New Roman"/>
                          <a:cs typeface="Times New Roman"/>
                        </a:rPr>
                        <a:t>14.</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«Во имя жизни на земле» (праздник ко Дню Победы) (во всех возрастных группах)    </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май</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071">
                <a:tc>
                  <a:txBody>
                    <a:bodyPr/>
                    <a:lstStyle/>
                    <a:p>
                      <a:pPr>
                        <a:lnSpc>
                          <a:spcPct val="115000"/>
                        </a:lnSpc>
                        <a:spcAft>
                          <a:spcPts val="0"/>
                        </a:spcAft>
                      </a:pPr>
                      <a:r>
                        <a:rPr lang="ru-RU" sz="800">
                          <a:latin typeface="Times New Roman"/>
                          <a:ea typeface="Times New Roman"/>
                          <a:cs typeface="Times New Roman"/>
                        </a:rPr>
                        <a:t>15.</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Выпускной бал (старшая разновозрастная группа)</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май</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071">
                <a:tc>
                  <a:txBody>
                    <a:bodyPr/>
                    <a:lstStyle/>
                    <a:p>
                      <a:pPr>
                        <a:lnSpc>
                          <a:spcPct val="115000"/>
                        </a:lnSpc>
                        <a:spcAft>
                          <a:spcPts val="0"/>
                        </a:spcAft>
                      </a:pPr>
                      <a:r>
                        <a:rPr lang="ru-RU" sz="800">
                          <a:latin typeface="Times New Roman"/>
                          <a:ea typeface="Times New Roman"/>
                          <a:cs typeface="Times New Roman"/>
                        </a:rPr>
                        <a:t>16.</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«Сабантуй» (спортивный праздник для всех возрастных групп)</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июнь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муз. рук., воспит. гр</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071">
                <a:tc>
                  <a:txBody>
                    <a:bodyPr/>
                    <a:lstStyle/>
                    <a:p>
                      <a:pPr>
                        <a:lnSpc>
                          <a:spcPct val="115000"/>
                        </a:lnSpc>
                        <a:spcAft>
                          <a:spcPts val="0"/>
                        </a:spcAft>
                      </a:pPr>
                      <a:r>
                        <a:rPr lang="ru-RU" sz="800">
                          <a:latin typeface="Times New Roman"/>
                          <a:ea typeface="Times New Roman"/>
                          <a:cs typeface="Times New Roman"/>
                        </a:rPr>
                        <a:t>17.</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«Вот оно какое  наше лето» </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a:latin typeface="Times New Roman"/>
                          <a:ea typeface="Times New Roman"/>
                          <a:cs typeface="Times New Roman"/>
                        </a:rPr>
                        <a:t>июль</a:t>
                      </a:r>
                      <a:endParaRPr lang="ru-RU" sz="90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800" dirty="0">
                          <a:latin typeface="Times New Roman"/>
                          <a:ea typeface="Times New Roman"/>
                          <a:cs typeface="Times New Roman"/>
                        </a:rPr>
                        <a:t>муз. рук., </a:t>
                      </a:r>
                      <a:r>
                        <a:rPr lang="ru-RU" sz="800" dirty="0" err="1">
                          <a:latin typeface="Times New Roman"/>
                          <a:ea typeface="Times New Roman"/>
                          <a:cs typeface="Times New Roman"/>
                        </a:rPr>
                        <a:t>воспит</a:t>
                      </a:r>
                      <a:r>
                        <a:rPr lang="ru-RU" sz="800" dirty="0">
                          <a:latin typeface="Times New Roman"/>
                          <a:ea typeface="Times New Roman"/>
                          <a:cs typeface="Times New Roman"/>
                        </a:rPr>
                        <a:t>. </a:t>
                      </a:r>
                      <a:r>
                        <a:rPr lang="ru-RU" sz="800" dirty="0" err="1">
                          <a:latin typeface="Times New Roman"/>
                          <a:ea typeface="Times New Roman"/>
                          <a:cs typeface="Times New Roman"/>
                        </a:rPr>
                        <a:t>гр</a:t>
                      </a:r>
                      <a:endParaRPr lang="ru-RU" sz="900" dirty="0">
                        <a:latin typeface="Calibri"/>
                        <a:ea typeface="Times New Roman"/>
                        <a:cs typeface="Times New Roman"/>
                      </a:endParaRPr>
                    </a:p>
                  </a:txBody>
                  <a:tcPr marL="54837" marR="548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571472" y="0"/>
            <a:ext cx="821537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3.4. Особенности организации развивающей предметно-пространственной среды</a:t>
            </a:r>
          </a:p>
          <a:p>
            <a:pPr marL="0" marR="0" lvl="0" indent="0" algn="l" defTabSz="914400" rtl="0" eaLnBrk="1" fontAlgn="base" latinLnBrk="0" hangingPunct="1">
              <a:lnSpc>
                <a:spcPct val="100000"/>
              </a:lnSpc>
              <a:spcBef>
                <a:spcPct val="0"/>
              </a:spcBef>
              <a:spcAft>
                <a:spcPct val="0"/>
              </a:spcAft>
              <a:buClrTx/>
              <a:buSzTx/>
              <a:buFontTx/>
              <a:buNone/>
              <a:tabLst/>
            </a:pPr>
            <a:endParaRPr lang="ru-RU" b="1"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Развивающая предметно-пространственная среда должна обеспечивает реализацию различных образовательных программ; учет национально-культурных, климатических условий, в которых осуществляется образовательная деятельность; учет возрастных особенностей детей.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Развивающая среда ДОУ построена на следующих принципах</a:t>
            </a:r>
            <a:r>
              <a:rPr kumimoji="0" lang="ru-RU"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24</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насыщенность;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трансформируемость</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полифункциональность</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вариативной;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доступность;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 безопасной.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24</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Пункт 3.3. Федерального государственного стандарта дошкольного образования, утв. приказом Министерства образования и науки Российской Федерации № 1155 от 17.10.2013 г. </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 утверждении федерального государственного образовательного стандарта дошкольного образования</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214283" y="214290"/>
            <a:ext cx="8358245"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Этнокультурная региональная составляющая</a:t>
            </a:r>
            <a:r>
              <a:rPr kumimoji="0" lang="ru-RU"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25</a:t>
            </a:r>
          </a:p>
          <a:p>
            <a:pPr marL="0" marR="0" lvl="0" indent="0" algn="l" defTabSz="914400" rtl="0" eaLnBrk="1" fontAlgn="base" latinLnBrk="0" hangingPunct="1">
              <a:lnSpc>
                <a:spcPct val="100000"/>
              </a:lnSpc>
              <a:spcBef>
                <a:spcPct val="0"/>
              </a:spcBef>
              <a:spcAft>
                <a:spcPct val="0"/>
              </a:spcAft>
              <a:buClrTx/>
              <a:buSzTx/>
              <a:buFontTx/>
              <a:buNone/>
              <a:tabLst/>
            </a:pPr>
            <a:endParaRPr lang="ru-RU" b="1" baseline="300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Дети дошкольного возраста, изучающие татарский язык, осваивают его в условиях искусственно созданной языковой среды. Языковая среда имеет развивающий характер. Понятие языковой развивающей среды включает как собственно языковое окружение (языковую среду), так и развивающую предметно-пространственную среду ребенка.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детском саду созданы условия для образовательной деятельности. В нем имеются государственные символы РТ и РФ, фотографии с изображением главных достопримечательностей родного села, столицы, красочные альбомы татарского (русского) декоративно-прикладного искусства, развивающие игры, различные детские рисунки, проекты, мнемосхемы, игрушки - герои татарских сказок, детская художественная литература, аудио-, видеозаписи и т. д.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Научиться говорить на татарском языке </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это не только выучить слова и выражения, но и научиться жить в другом культурном пространстве. Изучение другого языка </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это и знакомство с другой культурой, с праздниками и обычаями другого народа, сказками, детскими играми и фольклором.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Таким образом, в понятие языковой среды, добавляется слово культурная. </a:t>
            </a:r>
          </a:p>
          <a:p>
            <a:pPr marL="0" marR="0" lvl="0" indent="0" algn="l" defTabSz="914400" rtl="0" eaLnBrk="0" fontAlgn="base" latinLnBrk="0" hangingPunct="0">
              <a:lnSpc>
                <a:spcPct val="100000"/>
              </a:lnSpc>
              <a:spcBef>
                <a:spcPct val="0"/>
              </a:spcBef>
              <a:spcAft>
                <a:spcPct val="0"/>
              </a:spcAft>
              <a:buClrTx/>
              <a:buSzTx/>
              <a:buFontTx/>
              <a:buNone/>
              <a:tabLst/>
            </a:pPr>
            <a:endParaRPr lang="ru-RU"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25</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Шаехова Р.К.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Сөенеч.</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Казань: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Магариф</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Вакыт</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2016.- 191 с</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1968182" y="3397829"/>
          <a:ext cx="5207635" cy="1419606"/>
        </p:xfrm>
        <a:graphic>
          <a:graphicData uri="http://schemas.openxmlformats.org/drawingml/2006/table">
            <a:tbl>
              <a:tblPr/>
              <a:tblGrid>
                <a:gridCol w="2603500"/>
                <a:gridCol w="2604135"/>
              </a:tblGrid>
              <a:tr h="374829">
                <a:tc gridSpan="2">
                  <a:txBody>
                    <a:bodyPr/>
                    <a:lstStyle/>
                    <a:p>
                      <a:pPr algn="ctr">
                        <a:lnSpc>
                          <a:spcPct val="115000"/>
                        </a:lnSpc>
                        <a:spcAft>
                          <a:spcPts val="0"/>
                        </a:spcAft>
                      </a:pPr>
                      <a:endParaRPr lang="ru-RU" sz="1100" dirty="0">
                        <a:latin typeface="Calibri"/>
                        <a:ea typeface="Times New Roman"/>
                        <a:cs typeface="Times New Roman"/>
                      </a:endParaRPr>
                    </a:p>
                    <a:p>
                      <a:pPr algn="ctr">
                        <a:lnSpc>
                          <a:spcPct val="115000"/>
                        </a:lnSpc>
                        <a:spcAft>
                          <a:spcPts val="0"/>
                        </a:spcAft>
                      </a:pPr>
                      <a:r>
                        <a:rPr lang="ru-RU" sz="1400" b="1" dirty="0">
                          <a:latin typeface="Times New Roman"/>
                          <a:ea typeface="Times New Roman"/>
                          <a:cs typeface="Times New Roman"/>
                        </a:rPr>
                        <a:t>ООП  ДОУ</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839616">
                <a:tc>
                  <a:txBody>
                    <a:bodyPr/>
                    <a:lstStyle/>
                    <a:p>
                      <a:pPr algn="ctr">
                        <a:lnSpc>
                          <a:spcPct val="115000"/>
                        </a:lnSpc>
                        <a:spcAft>
                          <a:spcPts val="0"/>
                        </a:spcAft>
                      </a:pPr>
                      <a:r>
                        <a:rPr lang="ru-RU" sz="1400">
                          <a:latin typeface="Times New Roman"/>
                          <a:ea typeface="Times New Roman"/>
                          <a:cs typeface="Times New Roman"/>
                        </a:rPr>
                        <a:t>Обязательная часть</a:t>
                      </a:r>
                      <a:endParaRPr lang="ru-RU" sz="1100">
                        <a:latin typeface="Calibri"/>
                        <a:ea typeface="Times New Roman"/>
                        <a:cs typeface="Times New Roman"/>
                      </a:endParaRPr>
                    </a:p>
                    <a:p>
                      <a:pPr algn="ctr">
                        <a:lnSpc>
                          <a:spcPct val="115000"/>
                        </a:lnSpc>
                        <a:spcAft>
                          <a:spcPts val="0"/>
                        </a:spcAft>
                      </a:pPr>
                      <a:r>
                        <a:rPr lang="ru-RU" sz="1400">
                          <a:latin typeface="Times New Roman"/>
                          <a:ea typeface="Times New Roman"/>
                          <a:cs typeface="Times New Roman"/>
                        </a:rPr>
                        <a:t>(не менее 60%)</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latin typeface="Times New Roman"/>
                          <a:ea typeface="Times New Roman"/>
                          <a:cs typeface="Times New Roman"/>
                        </a:rPr>
                        <a:t>Часть, формируемая участниками образовательных отношений</a:t>
                      </a:r>
                      <a:endParaRPr lang="ru-RU" sz="1100" dirty="0">
                        <a:latin typeface="Calibri"/>
                        <a:ea typeface="Times New Roman"/>
                        <a:cs typeface="Times New Roman"/>
                      </a:endParaRPr>
                    </a:p>
                    <a:p>
                      <a:pPr algn="ctr">
                        <a:lnSpc>
                          <a:spcPct val="115000"/>
                        </a:lnSpc>
                        <a:spcAft>
                          <a:spcPts val="0"/>
                        </a:spcAft>
                      </a:pPr>
                      <a:r>
                        <a:rPr lang="ru-RU" sz="1400" dirty="0">
                          <a:latin typeface="Times New Roman"/>
                          <a:ea typeface="Times New Roman"/>
                          <a:cs typeface="Times New Roman"/>
                        </a:rPr>
                        <a:t>(не более 40%)</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41" name="Rectangle 1"/>
          <p:cNvSpPr>
            <a:spLocks noChangeArrowheads="1"/>
          </p:cNvSpPr>
          <p:nvPr/>
        </p:nvSpPr>
        <p:spPr bwMode="auto">
          <a:xfrm>
            <a:off x="1571605" y="642918"/>
            <a:ext cx="5715040" cy="56477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Разделы программы</a:t>
            </a:r>
            <a:r>
              <a:rPr kumimoji="0" lang="ru-RU" sz="24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1</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Целевой</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Содержательный</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Организационный</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ru-RU" sz="11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1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1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1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1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1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1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1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1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100" baseline="30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1</a:t>
            </a:r>
            <a:r>
              <a:rPr kumimoji="0" lang="ru-RU" sz="1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Пункт 2.10 и 2.11. Федерального государственного стандарта дошкольного образования, утв. приказом Министерства образования и науки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Российской Федерации № 1155 от 17.10.2013 г. </a:t>
            </a:r>
            <a:r>
              <a:rPr kumimoji="0" lang="ru-RU" sz="11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 утверждении федерального государственного образовательного стандарта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дошкольного образования</a:t>
            </a:r>
            <a:r>
              <a:rPr kumimoji="0" lang="ru-RU" sz="11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zoom dir="in"/>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1828800" y="1828800"/>
          <a:ext cx="54864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9937" name="Rectangle 1"/>
          <p:cNvSpPr>
            <a:spLocks noChangeArrowheads="1"/>
          </p:cNvSpPr>
          <p:nvPr/>
        </p:nvSpPr>
        <p:spPr bwMode="auto">
          <a:xfrm>
            <a:off x="500034" y="0"/>
            <a:ext cx="7358114"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600" b="1" dirty="0" smtClean="0">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600" b="1" dirty="0" smtClean="0">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3.5. Кадровые  условия реализации  ООП ДО</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571472" y="0"/>
            <a:ext cx="8072494"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3.6. Материально-техническое обеспечение</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образовательном учреждении функционируют: - групповые комнаты; - спальни; - раздевалки; - объекты хозяйственно-бытового и санитарно-гигиенического назначения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постирочная</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пищеблок, умывальные и туалетные комнаты, служебные помещения); - методический кабинет; - кабинет заведующего.     Внутреннее пространство детского сада характеризуется единством стилевого решения всех помещений с учетом их функционального взаимодействия и наполнения.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групповых комнатах организованы уголки развития, оснащенные соответствующими игровыми и методическими материалами.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Организованная пространственная среда соответствует требованиям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СанПиН</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соответствии с ними подобрана по ростовым показателям мебель в ДОУ .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Расстановка мебели, игрового и дидактического оборудования согласовывается с принципами развивающего обучения, организации индивидуального и дифференцированного подхода к развитию воспитанников.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Территория образовательного учреждения имеет благоустроенные прогулочные площадки, оборудованные теневым навесом, игровым оборудованием.</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857224" y="285728"/>
            <a:ext cx="6929486" cy="55707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effectLst/>
                <a:latin typeface="Times New Roman" pitchFamily="18" charset="0"/>
                <a:ea typeface="Times New Roman" pitchFamily="18" charset="0"/>
                <a:cs typeface="Times New Roman" pitchFamily="18" charset="0"/>
              </a:rPr>
              <a:t>3.7. Обеспеченность методическими материалами воспитания и обучения </a:t>
            </a:r>
            <a:endParaRPr kumimoji="0" lang="ru-RU" sz="20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effectLst/>
                <a:latin typeface="Times New Roman" pitchFamily="18" charset="0"/>
                <a:ea typeface="Times New Roman" pitchFamily="18" charset="0"/>
                <a:cs typeface="Times New Roman" pitchFamily="18" charset="0"/>
              </a:rPr>
              <a:t>Часть, формируемая участниками образовательных отношений</a:t>
            </a:r>
            <a:endParaRPr kumimoji="0" lang="ru-RU" sz="20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err="1" smtClean="0">
                <a:ln>
                  <a:noFill/>
                </a:ln>
                <a:effectLst/>
                <a:latin typeface="Times New Roman" pitchFamily="18" charset="0"/>
                <a:ea typeface="Times New Roman" pitchFamily="18" charset="0"/>
                <a:cs typeface="Times New Roman" pitchFamily="18" charset="0"/>
              </a:rPr>
              <a:t>Шаехова</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Р.К. </a:t>
            </a:r>
            <a:r>
              <a:rPr kumimoji="0" lang="ru-RU" sz="2000" b="0" i="0" u="none" strike="noStrike" cap="none" normalizeH="0" baseline="0" dirty="0" err="1" smtClean="0">
                <a:ln>
                  <a:noFill/>
                </a:ln>
                <a:effectLst/>
                <a:latin typeface="Times New Roman" pitchFamily="18" charset="0"/>
                <a:ea typeface="Times New Roman" pitchFamily="18" charset="0"/>
                <a:cs typeface="Times New Roman" pitchFamily="18" charset="0"/>
              </a:rPr>
              <a:t>Сөенеч.</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kumimoji="0" lang="ru-RU" sz="2000" b="0" i="0" u="none" strike="noStrike" cap="none" normalizeH="0" baseline="0" dirty="0" err="1" smtClean="0">
                <a:ln>
                  <a:noFill/>
                </a:ln>
                <a:effectLst/>
                <a:latin typeface="Times New Roman" pitchFamily="18" charset="0"/>
                <a:ea typeface="Times New Roman" pitchFamily="18" charset="0"/>
                <a:cs typeface="Times New Roman" pitchFamily="18" charset="0"/>
              </a:rPr>
              <a:t>Шаехова</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Казань: </a:t>
            </a:r>
            <a:r>
              <a:rPr kumimoji="0" lang="ru-RU" sz="2000" b="0" i="0" u="none" strike="noStrike" cap="none" normalizeH="0" baseline="0" dirty="0" err="1" smtClean="0">
                <a:ln>
                  <a:noFill/>
                </a:ln>
                <a:effectLst/>
                <a:latin typeface="Times New Roman" pitchFamily="18" charset="0"/>
                <a:ea typeface="Times New Roman" pitchFamily="18" charset="0"/>
                <a:cs typeface="Times New Roman" pitchFamily="18" charset="0"/>
              </a:rPr>
              <a:t>Магариф-Вакыт</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2016. - 191 с  </a:t>
            </a:r>
            <a:endParaRPr kumimoji="0" lang="ru-RU" sz="20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Обучение детей в дошкольных образовательных организациях правилам безопасного поведения на дорогах (вариативный модуль) к образовательной области </a:t>
            </a:r>
            <a:r>
              <a:rPr kumimoji="0" lang="ru-RU" sz="2000" b="0" i="0" u="none" strike="noStrike" cap="none" normalizeH="0" baseline="0" dirty="0" smtClean="0">
                <a:ln>
                  <a:noFill/>
                </a:ln>
                <a:effectLst/>
                <a:latin typeface="Calibri"/>
                <a:ea typeface="Times New Roman" pitchFamily="18" charset="0"/>
                <a:cs typeface="Times New Roman" pitchFamily="18" charset="0"/>
              </a:rPr>
              <a:t>«</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Социально-коммуникативное развитие</a:t>
            </a:r>
            <a:r>
              <a:rPr kumimoji="0" lang="ru-RU" sz="2000" b="0" i="0" u="none" strike="noStrike" cap="none" normalizeH="0" baseline="0" dirty="0" smtClean="0">
                <a:ln>
                  <a:noFill/>
                </a:ln>
                <a:effectLst/>
                <a:latin typeface="Calibri"/>
                <a:ea typeface="Times New Roman" pitchFamily="18" charset="0"/>
                <a:cs typeface="Times New Roman" pitchFamily="18" charset="0"/>
              </a:rPr>
              <a:t>»</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учебно-методическое пособие для педагогов ДОО/</a:t>
            </a:r>
            <a:r>
              <a:rPr kumimoji="0" lang="ru-RU" sz="2000" b="0" i="0" u="none" strike="noStrike" cap="none" normalizeH="0" baseline="0" dirty="0" err="1" smtClean="0">
                <a:ln>
                  <a:noFill/>
                </a:ln>
                <a:effectLst/>
                <a:latin typeface="Times New Roman" pitchFamily="18" charset="0"/>
                <a:ea typeface="Times New Roman" pitchFamily="18" charset="0"/>
                <a:cs typeface="Times New Roman" pitchFamily="18" charset="0"/>
              </a:rPr>
              <a:t>Р.Ш.Ахмадиева</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Н.С.Аникина, Е.Е.Воронина, В.Н.Попов, 2016 -100 с. </a:t>
            </a:r>
            <a:endParaRPr kumimoji="0" lang="ru-RU" sz="20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err="1" smtClean="0">
                <a:ln>
                  <a:noFill/>
                </a:ln>
                <a:effectLst/>
                <a:latin typeface="Times New Roman" pitchFamily="18" charset="0"/>
                <a:ea typeface="Times New Roman" pitchFamily="18" charset="0"/>
                <a:cs typeface="Times New Roman" pitchFamily="18" charset="0"/>
              </a:rPr>
              <a:t>Зарипова</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З.М. Программа </a:t>
            </a:r>
            <a:r>
              <a:rPr kumimoji="0" lang="ru-RU" sz="2000" b="0" i="0" u="none" strike="noStrike" cap="none" normalizeH="0" baseline="0" dirty="0" smtClean="0">
                <a:ln>
                  <a:noFill/>
                </a:ln>
                <a:effectLst/>
                <a:latin typeface="Calibri"/>
                <a:ea typeface="Times New Roman" pitchFamily="18" charset="0"/>
                <a:cs typeface="Times New Roman" pitchFamily="18" charset="0"/>
              </a:rPr>
              <a:t>«</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Обучение русскоязычных детей татарскому языку в детском саду</a:t>
            </a:r>
            <a:r>
              <a:rPr kumimoji="0" lang="ru-RU" sz="2000" b="0" i="0" u="none" strike="noStrike" cap="none" normalizeH="0" baseline="0" dirty="0" smtClean="0">
                <a:ln>
                  <a:noFill/>
                </a:ln>
                <a:effectLst/>
                <a:latin typeface="Calibri"/>
                <a:ea typeface="Times New Roman" pitchFamily="18" charset="0"/>
                <a:cs typeface="Times New Roman" pitchFamily="18" charset="0"/>
              </a:rPr>
              <a:t>»</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a:t>
            </a:r>
            <a:endParaRPr kumimoji="0" lang="ru-RU" sz="20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1" u="none" strike="noStrike" cap="none" normalizeH="0" baseline="0" dirty="0" err="1" smtClean="0">
                <a:ln>
                  <a:noFill/>
                </a:ln>
                <a:effectLst/>
                <a:latin typeface="Times New Roman" pitchFamily="18" charset="0"/>
                <a:ea typeface="Times New Roman" pitchFamily="18" charset="0"/>
                <a:cs typeface="Times New Roman" pitchFamily="18" charset="0"/>
              </a:rPr>
              <a:t>Т.А.Носкова</a:t>
            </a:r>
            <a:r>
              <a:rPr kumimoji="0" lang="ru-RU" sz="2000" b="0" i="1" u="none" strike="noStrike" cap="none" normalizeH="0" baseline="0" dirty="0" smtClean="0">
                <a:ln>
                  <a:noFill/>
                </a:ln>
                <a:effectLst/>
                <a:latin typeface="Times New Roman" pitchFamily="18" charset="0"/>
                <a:ea typeface="Times New Roman" pitchFamily="18" charset="0"/>
                <a:cs typeface="Times New Roman" pitchFamily="18" charset="0"/>
              </a:rPr>
              <a:t>.</a:t>
            </a:r>
            <a:r>
              <a:rPr kumimoji="0" lang="ru-RU" sz="2000" b="0" i="1" u="none" strike="noStrike" cap="none" normalizeH="0" baseline="0" dirty="0" smtClean="0">
                <a:ln>
                  <a:noFill/>
                </a:ln>
                <a:effectLst/>
                <a:latin typeface="Calibri"/>
                <a:ea typeface="Times New Roman" pitchFamily="18" charset="0"/>
                <a:cs typeface="Times New Roman" pitchFamily="18" charset="0"/>
              </a:rPr>
              <a:t> </a:t>
            </a:r>
            <a:r>
              <a:rPr kumimoji="0" lang="ru-RU" sz="2000" b="0" i="1" u="none" strike="noStrike" cap="none" normalizeH="0" baseline="0" dirty="0" smtClean="0">
                <a:ln>
                  <a:noFill/>
                </a:ln>
                <a:effectLst/>
                <a:latin typeface="Times New Roman" pitchFamily="18" charset="0"/>
                <a:ea typeface="Times New Roman" pitchFamily="18" charset="0"/>
                <a:cs typeface="Times New Roman" pitchFamily="18" charset="0"/>
              </a:rPr>
              <a:t>Программа</a:t>
            </a:r>
            <a:r>
              <a:rPr kumimoji="0" lang="ru-RU" sz="2000" b="0" i="1" u="none" strike="noStrike" cap="none" normalizeH="0" baseline="0" dirty="0" smtClean="0">
                <a:ln>
                  <a:noFill/>
                </a:ln>
                <a:effectLst/>
                <a:latin typeface="Calibri"/>
                <a:ea typeface="Times New Roman" pitchFamily="18" charset="0"/>
                <a:cs typeface="Times New Roman" pitchFamily="18" charset="0"/>
              </a:rPr>
              <a:t> </a:t>
            </a:r>
            <a:r>
              <a:rPr kumimoji="0" lang="ru-RU" sz="2000" b="0" i="1" u="none" strike="noStrike" cap="none" normalizeH="0" baseline="0" dirty="0" smtClean="0">
                <a:ln>
                  <a:noFill/>
                </a:ln>
                <a:effectLst/>
                <a:latin typeface="Times New Roman" pitchFamily="18" charset="0"/>
                <a:ea typeface="Times New Roman" pitchFamily="18" charset="0"/>
                <a:cs typeface="Times New Roman" pitchFamily="18" charset="0"/>
              </a:rPr>
              <a:t>экологического</a:t>
            </a:r>
            <a:r>
              <a:rPr kumimoji="0" lang="ru-RU" sz="2000" b="0" i="1" u="none" strike="noStrike" cap="none" normalizeH="0" baseline="0" dirty="0" smtClean="0">
                <a:ln>
                  <a:noFill/>
                </a:ln>
                <a:effectLst/>
                <a:latin typeface="Calibri"/>
                <a:ea typeface="Times New Roman" pitchFamily="18" charset="0"/>
                <a:cs typeface="Times New Roman" pitchFamily="18" charset="0"/>
              </a:rPr>
              <a:t> </a:t>
            </a:r>
            <a:r>
              <a:rPr kumimoji="0" lang="ru-RU" sz="2000" b="0" i="1" u="none" strike="noStrike" cap="none" normalizeH="0" baseline="0" dirty="0" smtClean="0">
                <a:ln>
                  <a:noFill/>
                </a:ln>
                <a:effectLst/>
                <a:latin typeface="Times New Roman" pitchFamily="18" charset="0"/>
                <a:ea typeface="Times New Roman" pitchFamily="18" charset="0"/>
                <a:cs typeface="Times New Roman" pitchFamily="18" charset="0"/>
              </a:rPr>
              <a:t>воспитания</a:t>
            </a:r>
            <a:r>
              <a:rPr kumimoji="0" lang="ru-RU" sz="2000" b="0" i="1" u="none" strike="noStrike" cap="none" normalizeH="0" baseline="0" dirty="0" smtClean="0">
                <a:ln>
                  <a:noFill/>
                </a:ln>
                <a:effectLst/>
                <a:latin typeface="Calibri"/>
                <a:ea typeface="Times New Roman" pitchFamily="18" charset="0"/>
                <a:cs typeface="Times New Roman" pitchFamily="18" charset="0"/>
              </a:rPr>
              <a:t> </a:t>
            </a:r>
            <a:r>
              <a:rPr kumimoji="0" lang="ru-RU" sz="2000" b="0" i="1" u="none" strike="noStrike" cap="none" normalizeH="0" baseline="0" dirty="0" smtClean="0">
                <a:ln>
                  <a:noFill/>
                </a:ln>
                <a:effectLst/>
                <a:latin typeface="Times New Roman" pitchFamily="18" charset="0"/>
                <a:ea typeface="Times New Roman" pitchFamily="18" charset="0"/>
                <a:cs typeface="Times New Roman" pitchFamily="18" charset="0"/>
              </a:rPr>
              <a:t>детей дошкольного возраста. Киров, </a:t>
            </a:r>
            <a:r>
              <a:rPr kumimoji="0" lang="ru-RU" sz="2000" b="0" i="1" u="none" strike="noStrike" cap="none" normalizeH="0" baseline="0" dirty="0" smtClean="0">
                <a:ln>
                  <a:noFill/>
                </a:ln>
                <a:effectLst/>
                <a:latin typeface="Calibri"/>
                <a:ea typeface="Times New Roman" pitchFamily="18" charset="0"/>
                <a:cs typeface="Times New Roman" pitchFamily="18" charset="0"/>
              </a:rPr>
              <a:t>“</a:t>
            </a:r>
            <a:r>
              <a:rPr kumimoji="0" lang="ru-RU" sz="2000" b="0" i="1" u="none" strike="noStrike" cap="none" normalizeH="0" baseline="0" dirty="0" smtClean="0">
                <a:ln>
                  <a:noFill/>
                </a:ln>
                <a:effectLst/>
                <a:latin typeface="Times New Roman" pitchFamily="18" charset="0"/>
                <a:ea typeface="Times New Roman" pitchFamily="18" charset="0"/>
                <a:cs typeface="Times New Roman" pitchFamily="18" charset="0"/>
              </a:rPr>
              <a:t> ЛОНА - ПЛЮС</a:t>
            </a:r>
            <a:r>
              <a:rPr kumimoji="0" lang="ru-RU" sz="2000" b="0" i="1" u="none" strike="noStrike" cap="none" normalizeH="0" baseline="0" dirty="0" smtClean="0">
                <a:ln>
                  <a:noFill/>
                </a:ln>
                <a:effectLst/>
                <a:latin typeface="Calibri"/>
                <a:ea typeface="Times New Roman" pitchFamily="18" charset="0"/>
                <a:cs typeface="Times New Roman" pitchFamily="18" charset="0"/>
              </a:rPr>
              <a:t>”</a:t>
            </a:r>
            <a:r>
              <a:rPr kumimoji="0" lang="ru-RU" sz="2000" b="0" i="1" u="none" strike="noStrike" cap="none" normalizeH="0" baseline="0" dirty="0" smtClean="0">
                <a:ln>
                  <a:noFill/>
                </a:ln>
                <a:effectLst/>
                <a:latin typeface="Times New Roman" pitchFamily="18" charset="0"/>
                <a:ea typeface="Times New Roman" pitchFamily="18" charset="0"/>
                <a:cs typeface="Times New Roman" pitchFamily="18" charset="0"/>
              </a:rPr>
              <a:t>, 2008 г. </a:t>
            </a:r>
            <a:endParaRPr kumimoji="0" lang="ru-RU" sz="2000" b="0" i="0" u="none" strike="noStrike" cap="none" normalizeH="0" baseline="0" dirty="0" smtClean="0">
              <a:ln>
                <a:noFill/>
              </a:ln>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285720" y="0"/>
            <a:ext cx="8358246"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Нормативно-правовые документы</a:t>
            </a:r>
          </a:p>
          <a:p>
            <a:pPr marL="0" marR="0" lvl="0" indent="0" algn="l" defTabSz="914400" rtl="0" eaLnBrk="1" fontAlgn="base" latinLnBrk="0" hangingPunct="1">
              <a:lnSpc>
                <a:spcPct val="100000"/>
              </a:lnSpc>
              <a:spcBef>
                <a:spcPct val="0"/>
              </a:spcBef>
              <a:spcAft>
                <a:spcPct val="0"/>
              </a:spcAft>
              <a:buClrTx/>
              <a:buSzTx/>
              <a:buFontTx/>
              <a:buNone/>
              <a:tabLst/>
            </a:pPr>
            <a:endParaRPr lang="ru-RU" sz="2000" b="1"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1.Федеральный Закон </a:t>
            </a:r>
            <a:r>
              <a:rPr kumimoji="0" lang="ru-RU"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Закон об образовании в Российской Федерации</a:t>
            </a:r>
            <a:r>
              <a:rPr kumimoji="0" lang="ru-RU"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от 29 декабря 2012 г. № 273-ФЗ.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2.Приказ Министерства образования и науки Российской Федерации № 1155 от 17.10.2013 г. </a:t>
            </a:r>
            <a:r>
              <a:rPr kumimoji="0" lang="ru-RU"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 утверждении федерального государственного образовательного стандарта дошкольного образования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3.Приказ Министерства образования и науки Российской Федерации от 30 августа 2013 г. № 1014 </a:t>
            </a:r>
            <a:r>
              <a:rPr kumimoji="0" lang="ru-RU"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 утверждении порядка организации и осуществления образовательной деятельности по основным общеобразовательным программам </a:t>
            </a:r>
            <a:r>
              <a:rPr kumimoji="0" lang="ru-RU"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образовательным программам дошкольного образования</a:t>
            </a:r>
            <a:r>
              <a:rPr kumimoji="0" lang="ru-RU"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4.СанПиН 2.4.1.3147-13 </a:t>
            </a:r>
            <a:r>
              <a:rPr kumimoji="0" lang="ru-RU"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Санитарно-эпидемиологические требования к устройству, содержанию и организации режима работы в дошкольных организациях</a:t>
            </a:r>
            <a:r>
              <a:rPr kumimoji="0" lang="ru-RU"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357158" y="214290"/>
            <a:ext cx="8572528" cy="58785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15900" algn="l"/>
                <a:tab pos="5940425" algn="l"/>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Перечень научно-методических изданий</a:t>
            </a:r>
          </a:p>
          <a:p>
            <a:pPr marL="0" marR="0" lvl="0" indent="0" algn="l" defTabSz="914400" rtl="0" eaLnBrk="1" fontAlgn="base" latinLnBrk="0" hangingPunct="1">
              <a:lnSpc>
                <a:spcPct val="100000"/>
              </a:lnSpc>
              <a:spcBef>
                <a:spcPct val="0"/>
              </a:spcBef>
              <a:spcAft>
                <a:spcPct val="0"/>
              </a:spcAft>
              <a:buClrTx/>
              <a:buSzTx/>
              <a:buFontTx/>
              <a:buNone/>
              <a:tabLst>
                <a:tab pos="215900" algn="l"/>
                <a:tab pos="5940425" algn="l"/>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215900" algn="l"/>
                <a:tab pos="5940425" algn="l"/>
              </a:tabLst>
            </a:pPr>
            <a:r>
              <a:rPr kumimoji="0" lang="ru-RU"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1.Веракса Н.Е., Комарова Т.С., Васильева М.А. Основная образовательная программа дошкольного образования. «От рождения до школы». – М: Мозаика-Синтез, 2016. – 352 с.</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Башинова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С.Н.,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Латыпова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 .И.,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Манюрова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Г.Х. Методические рекомендации для руководителей дошкольных образовательных организаций по реализации Федерального закона от 29.12.2012 г. № 273-ФЗ </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 образовании в Российской Федерации</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федерального государственного образовательного стандарта дошкольного образования/ сост.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Башинова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С.Н.,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Латыпова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 .И.,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Манюрова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Г.Х.- Казань: ИРО РТ, 2014.-27 с.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Верховкина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М.Е.,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Атарова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А.Н. Путеводитель по ФГОС дошкольного образования в таблицах и схемах/ под общ. ред. М.Е.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Верховкина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А.Н.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Атарова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СПб: КАРО, 2014.- 112.      4.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Кочетова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Н.А.,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Комардина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Т.В., Шапошникова С.В., Гладышева Н.Н. Справочник старшего воспитателя/ авт.-сост.  Н.А.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Кочетова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др.].- Волгоград: Учитель, 2015.-301 с.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Карабанова О.А., Алиева Э.Ф.,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Радионова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О.Р ., Рабинович П.Д.,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Марич</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Е.М. Организация развивающей предметно-пространственной среды в соответствии с Федеральным государственным образовательным стандартом дошкольного образования. Методические рекомендации для педагогических работников дошкольных образовательных организаций и родителей детей дошкольного возраста/ О.А.Карабанова, Э.Ф.Алиева, О.Р .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Радионова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П.Д.Рабинович, Е.М.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Марич</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 Федеральный институт развития образования, 2014.- 96 с.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Скоролупова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О.А. Введение  ФГОС дошкольного образования: Разработка Образовательной программы ДОУ .- М.: Издательство </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Скрипторий 2003</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2014.-172 с.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Р.К.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Сөенеч.</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Казань: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Магариф</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Вакыт</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2016.- 191 с</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285820" y="2500306"/>
            <a:ext cx="7858180" cy="1143000"/>
          </a:xfrm>
        </p:spPr>
        <p:txBody>
          <a:bodyPr>
            <a:normAutofit/>
          </a:bodyPr>
          <a:lstStyle/>
          <a:p>
            <a:endParaRPr lang="ru-RU" b="1" dirty="0">
              <a:solidFill>
                <a:schemeClr val="tx1"/>
              </a:solidFill>
            </a:endParaRPr>
          </a:p>
        </p:txBody>
      </p:sp>
    </p:spTree>
  </p:cSld>
  <p:clrMapOvr>
    <a:masterClrMapping/>
  </p:clrMapOvr>
  <p:transition spd="slow">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1"/>
          <p:cNvSpPr>
            <a:spLocks noChangeArrowheads="1"/>
          </p:cNvSpPr>
          <p:nvPr/>
        </p:nvSpPr>
        <p:spPr bwMode="auto">
          <a:xfrm>
            <a:off x="607191" y="1115560"/>
            <a:ext cx="821537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endParaRPr lang="ru-RU" sz="2400" b="1" dirty="0" smtClean="0"/>
          </a:p>
          <a:p>
            <a:pPr algn="ctr"/>
            <a:endParaRPr lang="ru-RU" sz="2400" b="1" dirty="0"/>
          </a:p>
        </p:txBody>
      </p:sp>
      <p:sp>
        <p:nvSpPr>
          <p:cNvPr id="8" name="Прямоугольник 7"/>
          <p:cNvSpPr/>
          <p:nvPr/>
        </p:nvSpPr>
        <p:spPr>
          <a:xfrm>
            <a:off x="1465894" y="3429000"/>
            <a:ext cx="6454500" cy="677108"/>
          </a:xfrm>
          <a:prstGeom prst="rect">
            <a:avLst/>
          </a:prstGeom>
        </p:spPr>
        <p:txBody>
          <a:bodyPr wrap="square">
            <a:spAutoFit/>
          </a:bodyPr>
          <a:lstStyle/>
          <a:p>
            <a:pPr algn="ctr"/>
            <a:r>
              <a:rPr lang="ru-RU" b="1" dirty="0">
                <a:cs typeface="Times New Roman" pitchFamily="18" charset="0"/>
              </a:rPr>
              <a:t/>
            </a:r>
            <a:br>
              <a:rPr lang="ru-RU" b="1" dirty="0">
                <a:cs typeface="Times New Roman" pitchFamily="18" charset="0"/>
              </a:rPr>
            </a:br>
            <a:endParaRPr lang="ru-RU" sz="2000" b="1" dirty="0"/>
          </a:p>
        </p:txBody>
      </p:sp>
      <p:pic>
        <p:nvPicPr>
          <p:cNvPr id="9220" name="Рисунок 4" descr="ÐÐ°ÑÑÐ¸Ð½ÐºÐ¸ Ð¿Ð¾ Ð·Ð°Ð¿ÑÐ¾ÑÑ Ð·Ð°ÐºÐ¾Ð½ Ð¾Ð± Ð¾Ð±ÑÐ°Ð·Ð¾Ð²Ð°Ð½Ð¸Ð¸ Ð² ÑÑ"/>
          <p:cNvPicPr>
            <a:picLocks noChangeAspect="1" noChangeArrowheads="1"/>
          </p:cNvPicPr>
          <p:nvPr/>
        </p:nvPicPr>
        <p:blipFill>
          <a:blip r:embed="rId2" cstate="print"/>
          <a:srcRect/>
          <a:stretch>
            <a:fillRect/>
          </a:stretch>
        </p:blipFill>
        <p:spPr bwMode="auto">
          <a:xfrm>
            <a:off x="1428728" y="3214686"/>
            <a:ext cx="1171575" cy="1800225"/>
          </a:xfrm>
          <a:prstGeom prst="rect">
            <a:avLst/>
          </a:prstGeom>
          <a:noFill/>
        </p:spPr>
      </p:pic>
      <p:pic>
        <p:nvPicPr>
          <p:cNvPr id="9219" name="Рисунок 7" descr="ÐÐ°ÑÑÐ¸Ð½ÐºÐ¸ Ð¿Ð¾ Ð·Ð°Ð¿ÑÐ¾ÑÑ ÑÐ³Ð¾Ñ Ð´Ð¾ÑÐºÐ¾Ð»ÑÐ½Ð¾Ð³Ð¾ Ð¾Ð±ÑÐ°Ð·Ð¾Ð²Ð°Ð½Ð¸Ñ"/>
          <p:cNvPicPr>
            <a:picLocks noChangeAspect="1" noChangeArrowheads="1"/>
          </p:cNvPicPr>
          <p:nvPr/>
        </p:nvPicPr>
        <p:blipFill>
          <a:blip r:embed="rId3" cstate="print"/>
          <a:srcRect/>
          <a:stretch>
            <a:fillRect/>
          </a:stretch>
        </p:blipFill>
        <p:spPr bwMode="auto">
          <a:xfrm>
            <a:off x="2928926" y="3214686"/>
            <a:ext cx="1362075" cy="1800225"/>
          </a:xfrm>
          <a:prstGeom prst="rect">
            <a:avLst/>
          </a:prstGeom>
          <a:noFill/>
        </p:spPr>
      </p:pic>
      <p:pic>
        <p:nvPicPr>
          <p:cNvPr id="9218" name="Рисунок 10" descr="ÐÐ°ÑÑÐ¸Ð½ÐºÐ¸ Ð¿Ð¾ Ð·Ð°Ð¿ÑÐ¾ÑÑ ÐÑ ÑÐ¾Ð¶Ð´ÐµÐ½Ð¸Ñ Ð´Ð¾ ÑÐºÐ¾Ð»Ñ"/>
          <p:cNvPicPr>
            <a:picLocks noChangeAspect="1" noChangeArrowheads="1"/>
          </p:cNvPicPr>
          <p:nvPr/>
        </p:nvPicPr>
        <p:blipFill>
          <a:blip r:embed="rId4" cstate="print"/>
          <a:srcRect/>
          <a:stretch>
            <a:fillRect/>
          </a:stretch>
        </p:blipFill>
        <p:spPr bwMode="auto">
          <a:xfrm>
            <a:off x="4500562" y="3214686"/>
            <a:ext cx="1247775" cy="1800225"/>
          </a:xfrm>
          <a:prstGeom prst="rect">
            <a:avLst/>
          </a:prstGeom>
          <a:noFill/>
        </p:spPr>
      </p:pic>
      <p:pic>
        <p:nvPicPr>
          <p:cNvPr id="9217" name="Рисунок 13" descr="ÐÐ°ÑÑÐ¸Ð½ÐºÐ¸ Ð¿Ð¾ Ð·Ð°Ð¿ÑÐ¾ÑÑ Ð ÐµÐ³Ð¸Ð¾Ð½Ð°Ð»ÑÐ½Ð°Ñ ÐÑÐ¾Ð³ÑÐ°Ð¼Ð¼Ð°  Ð´Ð¾ÑÐºÐ¾Ð»ÑÐ½Ð¾Ð³Ð¾ Ð¾Ð±ÑÐ°Ð·Ð¾Ð²Ð°Ð½Ð¸Ñ Ð² Ð Ð¢- Ð Ð°Ð´Ð¾ÑÑÑ Ð¿Ð¾Ð·Ð½Ð°Ð½Ð¸Ñ, Ð .Ð. Ð¨Ð°ÐµÑÐ¾Ð²Ð°"/>
          <p:cNvPicPr>
            <a:picLocks noChangeAspect="1" noChangeArrowheads="1"/>
          </p:cNvPicPr>
          <p:nvPr/>
        </p:nvPicPr>
        <p:blipFill>
          <a:blip r:embed="rId5" cstate="print"/>
          <a:srcRect/>
          <a:stretch>
            <a:fillRect/>
          </a:stretch>
        </p:blipFill>
        <p:spPr bwMode="auto">
          <a:xfrm>
            <a:off x="6000760" y="3214686"/>
            <a:ext cx="1400175" cy="1800225"/>
          </a:xfrm>
          <a:prstGeom prst="rect">
            <a:avLst/>
          </a:prstGeom>
          <a:noFill/>
        </p:spPr>
      </p:pic>
      <p:sp>
        <p:nvSpPr>
          <p:cNvPr id="9221" name="Rectangle 5"/>
          <p:cNvSpPr>
            <a:spLocks noChangeArrowheads="1"/>
          </p:cNvSpPr>
          <p:nvPr/>
        </p:nvSpPr>
        <p:spPr bwMode="auto">
          <a:xfrm>
            <a:off x="2357423" y="1000108"/>
            <a:ext cx="5500725" cy="20467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 Целевой раздел</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AutoNum type="arabicPeriod"/>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Пояснительная записка</a:t>
            </a:r>
          </a:p>
          <a:p>
            <a:pPr marL="228600" marR="0" lvl="0" indent="-228600" algn="l" defTabSz="914400" rtl="0" eaLnBrk="0" fontAlgn="base" latinLnBrk="0" hangingPunct="0">
              <a:lnSpc>
                <a:spcPct val="100000"/>
              </a:lnSpc>
              <a:spcBef>
                <a:spcPct val="0"/>
              </a:spcBef>
              <a:spcAft>
                <a:spcPct val="0"/>
              </a:spcAft>
              <a:buClrTx/>
              <a:buSzTx/>
              <a:buFontTx/>
              <a:buAutoNum type="arabicPeriod"/>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Основная образовательная программа дошкольного образования (далее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ООП ДО) является документом,  представляющим модель образовательного процесса МБДОУ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Детский сад № 2 села </a:t>
            </a:r>
            <a:r>
              <a:rPr kumimoji="0" lang="ru-R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Лубяны</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Кукморского</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муниципального района РТ, разработанной самостоятельно на основе:</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222" name="Rectangle 6"/>
          <p:cNvSpPr>
            <a:spLocks noChangeArrowheads="1"/>
          </p:cNvSpPr>
          <p:nvPr/>
        </p:nvSpPr>
        <p:spPr bwMode="auto">
          <a:xfrm>
            <a:off x="0" y="22574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9223" name="Rectangle 7"/>
          <p:cNvSpPr>
            <a:spLocks noChangeArrowheads="1"/>
          </p:cNvSpPr>
          <p:nvPr/>
        </p:nvSpPr>
        <p:spPr bwMode="auto">
          <a:xfrm>
            <a:off x="0" y="4057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9224" name="Rectangle 8"/>
          <p:cNvSpPr>
            <a:spLocks noChangeArrowheads="1"/>
          </p:cNvSpPr>
          <p:nvPr/>
        </p:nvSpPr>
        <p:spPr bwMode="auto">
          <a:xfrm>
            <a:off x="0" y="5857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9225" name="Rectangle 9"/>
          <p:cNvSpPr>
            <a:spLocks noChangeArrowheads="1"/>
          </p:cNvSpPr>
          <p:nvPr/>
        </p:nvSpPr>
        <p:spPr bwMode="auto">
          <a:xfrm>
            <a:off x="0" y="7658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1244048978"/>
      </p:ext>
    </p:extLst>
  </p:cSld>
  <p:clrMapOvr>
    <a:masterClrMapping/>
  </p:clrMapOvr>
  <p:transition spd="slow">
    <p:zoom dir="in"/>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a:extLst>
              <a:ext uri="{FF2B5EF4-FFF2-40B4-BE49-F238E27FC236}">
                <a16:creationId xmlns="" xmlns:a16="http://schemas.microsoft.com/office/drawing/2014/main" id="{BE154208-5E68-4F41-A2F7-91405F9E3828}"/>
              </a:ext>
            </a:extLst>
          </p:cNvPr>
          <p:cNvGraphicFramePr>
            <a:graphicFrameLocks noGrp="1"/>
          </p:cNvGraphicFramePr>
          <p:nvPr>
            <p:ph idx="1"/>
            <p:extLst>
              <p:ext uri="{D42A27DB-BD31-4B8C-83A1-F6EECF244321}">
                <p14:modId xmlns="" xmlns:p14="http://schemas.microsoft.com/office/powerpoint/2010/main" val="4127392843"/>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Заголовок 3"/>
          <p:cNvSpPr>
            <a:spLocks noGrp="1"/>
          </p:cNvSpPr>
          <p:nvPr>
            <p:ph type="title"/>
          </p:nvPr>
        </p:nvSpPr>
        <p:spPr/>
        <p:txBody>
          <a:bodyPr>
            <a:normAutofit fontScale="90000"/>
          </a:bodyPr>
          <a:lstStyle/>
          <a:p>
            <a:pPr lvl="0"/>
            <a:r>
              <a:rPr lang="ru-RU" dirty="0" smtClean="0"/>
              <a:t/>
            </a:r>
            <a:br>
              <a:rPr lang="ru-RU" dirty="0" smtClean="0"/>
            </a:br>
            <a:endParaRPr lang="ru-RU" dirty="0"/>
          </a:p>
        </p:txBody>
      </p:sp>
      <p:sp>
        <p:nvSpPr>
          <p:cNvPr id="8193" name="Rectangle 1"/>
          <p:cNvSpPr>
            <a:spLocks noChangeArrowheads="1"/>
          </p:cNvSpPr>
          <p:nvPr/>
        </p:nvSpPr>
        <p:spPr bwMode="auto">
          <a:xfrm>
            <a:off x="357158" y="357166"/>
            <a:ext cx="792961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1.1. Цели и задачи ООП ДО</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Обязательная часть Программы</a:t>
            </a:r>
            <a:r>
              <a:rPr kumimoji="0" lang="ru-RU"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Цель:</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позитивная социализация и всестороннее развитие ребенка раннего и дошкольного возраста в адекватных его возрасту детских видах деятельности.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Часть,  формируемая участниками образовательных отношений</a:t>
            </a:r>
            <a:r>
              <a:rPr kumimoji="0" lang="ru-RU"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3</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Цель:</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проектирование социальных ситуаций развития ребенка с использованием средств национальной культуры, обеспечивающих успешную социализацию, мотивацию и поддержку индивидуальности детей через общение на языке татарского народа, взаимоотношение с представителями других национальностей, народную игру, познание родного края и другие формы активности.  </a:t>
            </a:r>
          </a:p>
          <a:p>
            <a:pPr marL="0" marR="0" lvl="0" indent="0" algn="l" defTabSz="914400" rtl="0" eaLnBrk="0" fontAlgn="base" latinLnBrk="0" hangingPunct="0">
              <a:lnSpc>
                <a:spcPct val="100000"/>
              </a:lnSpc>
              <a:spcBef>
                <a:spcPct val="0"/>
              </a:spcBef>
              <a:spcAft>
                <a:spcPct val="0"/>
              </a:spcAft>
              <a:buClrTx/>
              <a:buSzTx/>
              <a:buFontTx/>
              <a:buNone/>
              <a:tabLst/>
            </a:pPr>
            <a:endParaRPr lang="ru-RU"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 2</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Пункт 1.6 и 2.1. Федерального государственного стандарта дошкольного образования, утв. приказом Министерства образования и науки Российской Федерации № 1155 от 17.10.2013 г. </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 утверждении федерального государственного образовательного стандарта дошкольного образования</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3</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Р.К.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Сөенеч.</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Казань: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Магариф</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Вакыт</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2016.- 191 с                                                          </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zoom dir="in"/>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1"/>
          <p:cNvSpPr>
            <a:spLocks noGrp="1"/>
          </p:cNvSpPr>
          <p:nvPr>
            <p:ph type="sldNum" sz="quarter" idx="12"/>
          </p:nvPr>
        </p:nvSpPr>
        <p:spPr>
          <a:xfrm>
            <a:off x="6553200" y="6356350"/>
            <a:ext cx="2133600" cy="365125"/>
          </a:xfrm>
        </p:spPr>
        <p:txBody>
          <a:bodyPr/>
          <a:lstStyle/>
          <a:p>
            <a:pPr>
              <a:defRPr/>
            </a:pPr>
            <a:fld id="{07186635-FB23-4F15-8F6B-6C9902C5A81E}" type="slidenum">
              <a:rPr lang="ru-RU" smtClean="0"/>
              <a:pPr>
                <a:defRPr/>
              </a:pPr>
              <a:t>5</a:t>
            </a:fld>
            <a:endParaRPr lang="ru-RU"/>
          </a:p>
        </p:txBody>
      </p:sp>
      <p:sp>
        <p:nvSpPr>
          <p:cNvPr id="7169" name="Rectangle 1"/>
          <p:cNvSpPr>
            <a:spLocks noChangeArrowheads="1"/>
          </p:cNvSpPr>
          <p:nvPr/>
        </p:nvSpPr>
        <p:spPr bwMode="auto">
          <a:xfrm>
            <a:off x="642910" y="357166"/>
            <a:ext cx="7929619"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1.2.Принципы и подходы к формированию ООП ДО</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соответствует принципу развивающего образования, целью которого является развитие ребенка;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сочетает принципы научной обоснованности и практической применимости;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соответствует критериям полноты, необходимости и достаточности (позволяя решать поставленные цели и задачи при использовании разумного </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минимума</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материала);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обеспечивает единство воспитательных, развивающих и обучающих целей и задач процесса образования детей дошкольного возраста, в ходе реализации которых формируются такие качества, которые являются ключевыми в развитии дошкольников;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строится с учетом принципа интеграции образовательных областей в соответствии с возрастными возможностями и особенностями детей, спецификой и возможностями образовательных областей;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основывается на комплексно-тематическом принципе построения образовательного процесса;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предусматривает решение программных образовательных задач в совместной деятельности взрослого и детей и самостоятельной деятельности дошкольников не только в рамках образовательной деятельности, но и при проведении режимных моментов в соответствии со спецификой дошкольного образования;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предполагает построение образовательного процесса на адекватных возрасту формах работы с детьми. Основной формой работы с дошкольниками и ведущим видом их деятельности является игра;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допускает варьирование образовательного процесса в зависимости от региональных особенностей;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строится с учетом соблюдения преемственности между всеми возрастными дошкольными группами и между детским садом и начальной школой.</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Принципы регионального компонента.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928661" y="571481"/>
            <a:ext cx="7643867"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15900" algn="l"/>
                <a:tab pos="5940425" algn="l"/>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1.3. Возрастные характеристики контингента детей раннего и дошкольного возраста</a:t>
            </a:r>
            <a:r>
              <a:rPr kumimoji="0" lang="ru-RU" sz="20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5</a:t>
            </a:r>
          </a:p>
          <a:p>
            <a:pPr marL="0" marR="0" lvl="0" indent="0" algn="l" defTabSz="914400" rtl="0" eaLnBrk="1" fontAlgn="base" latinLnBrk="0" hangingPunct="1">
              <a:lnSpc>
                <a:spcPct val="100000"/>
              </a:lnSpc>
              <a:spcBef>
                <a:spcPct val="0"/>
              </a:spcBef>
              <a:spcAft>
                <a:spcPct val="0"/>
              </a:spcAft>
              <a:buClrTx/>
              <a:buSzTx/>
              <a:buFontTx/>
              <a:buNone/>
              <a:tabLst>
                <a:tab pos="215900" algn="l"/>
                <a:tab pos="5940425" algn="l"/>
              </a:tabLst>
            </a:pPr>
            <a:endParaRPr lang="ru-RU" sz="2000" b="1" baseline="300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215900" algn="l"/>
                <a:tab pos="5940425" algn="l"/>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Вторая группа раннего возраста     (2-3 года);</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Младшая группа (3-4 года);</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Средняя группа (4-5 лет);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Старшая группа (5-6 лет);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Подготовительная к школе группа      (6-7 лет)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Возрастные характеристики (ЭРС) </a:t>
            </a:r>
            <a:r>
              <a:rPr kumimoji="0" lang="ru-RU" sz="2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6 </a:t>
            </a: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endParaRPr lang="ru-RU" sz="2000" baseline="300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endParaRPr kumimoji="0" lang="ru-RU" sz="2000" b="0" i="0" u="none" strike="noStrike" cap="none" normalizeH="0" baseline="3000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2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5</a:t>
            </a:r>
            <a:r>
              <a:rPr kumimoji="0" lang="ru-RU"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Веракса Н.Е., Комарова Т.С., Васильева М.А. Основная образовательная программа дошкольного образования. «От рождения до школы». – М: Мозаика-Синтез, 2016. – 352 с.</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 pos="5940425" algn="l"/>
              </a:tabLst>
            </a:pPr>
            <a:r>
              <a:rPr kumimoji="0" lang="ru-RU" sz="2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6</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Р.К.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Сөенеч.</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Казань: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Магариф</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Вакыт</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2016.- 191 с</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928661" y="1071546"/>
            <a:ext cx="6929487" cy="46679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1.4. Планируемые результаты освоения ООП ДО</a:t>
            </a:r>
            <a:r>
              <a:rPr kumimoji="0" lang="ru-RU" sz="20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7</a:t>
            </a:r>
          </a:p>
          <a:p>
            <a:pPr marL="0" marR="0" lvl="0" indent="0" algn="l" defTabSz="914400" rtl="0" eaLnBrk="1" fontAlgn="base" latinLnBrk="0" hangingPunct="1">
              <a:lnSpc>
                <a:spcPct val="100000"/>
              </a:lnSpc>
              <a:spcBef>
                <a:spcPct val="0"/>
              </a:spcBef>
              <a:spcAft>
                <a:spcPct val="0"/>
              </a:spcAft>
              <a:buClrTx/>
              <a:buSzTx/>
              <a:buFontTx/>
              <a:buNone/>
              <a:tabLst/>
            </a:pPr>
            <a:endParaRPr lang="ru-RU" sz="2000" b="1" baseline="300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Целевые ориентиры образования в раннем  возрасте;</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Целевые ориентиры на этапе завершения дошкольного образования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Целевые ориентиры на этапе завершения реализации региональной программы дошкольного образования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Р.К.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Сөенеч.</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Шаехова</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Казань: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Магариф</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Вакыт</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2016.- 191 </a:t>
            </a:r>
          </a:p>
          <a:p>
            <a:pPr marL="0" marR="0" lvl="0" indent="0" algn="l" defTabSz="914400" rtl="0" eaLnBrk="0" fontAlgn="base" latinLnBrk="0" hangingPunct="0">
              <a:lnSpc>
                <a:spcPct val="100000"/>
              </a:lnSpc>
              <a:spcBef>
                <a:spcPct val="0"/>
              </a:spcBef>
              <a:spcAft>
                <a:spcPct val="0"/>
              </a:spcAft>
              <a:buClrTx/>
              <a:buSzTx/>
              <a:buFontTx/>
              <a:buChar char="•"/>
              <a:tabLst/>
            </a:pPr>
            <a:endParaRPr lang="ru-RU" sz="20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7 </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Пункт 4.6. Федерального государственного стандарта дошкольного образования, утв. приказом Министерства образования и науки Российской Федерации № 1155 от 17.10.2013 г. </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 утверждении федерального государственного образовательного стандарта дошкольного образования</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500034" y="500042"/>
            <a:ext cx="8143932" cy="55553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II. Содержательный раздел</a:t>
            </a:r>
          </a:p>
          <a:p>
            <a:pPr marL="0" marR="0" lvl="0" indent="0" algn="l" defTabSz="914400" rtl="0" eaLnBrk="1" fontAlgn="base" latinLnBrk="0" hangingPunct="1">
              <a:lnSpc>
                <a:spcPct val="100000"/>
              </a:lnSpc>
              <a:spcBef>
                <a:spcPct val="0"/>
              </a:spcBef>
              <a:spcAft>
                <a:spcPct val="0"/>
              </a:spcAft>
              <a:buClrTx/>
              <a:buSzTx/>
              <a:buFontTx/>
              <a:buNone/>
              <a:tabLst/>
            </a:pPr>
            <a:endParaRPr lang="ru-RU" sz="2400" b="1"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Образовательная деятельность строится в соответствии с направлениями развития ребенка, представленными в пяти образовательных областях:</a:t>
            </a:r>
            <a:r>
              <a:rPr kumimoji="0" lang="ru-RU"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8 </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Социально-коммуникативное развитие</a:t>
            </a: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Познавательное развитие</a:t>
            </a: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Речевое развитие</a:t>
            </a: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Художественно-эстетическое развитие</a:t>
            </a: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Физическое развитие</a:t>
            </a:r>
            <a:r>
              <a:rPr kumimoji="0" lang="ru-RU"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lang="ru-RU" sz="1400" dirty="0" smtClean="0">
              <a:latin typeface="Calibri"/>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ru-RU" sz="1400" b="0" i="0" u="none" strike="noStrike" cap="none" normalizeH="0" baseline="0" dirty="0" smtClean="0">
              <a:ln>
                <a:noFill/>
              </a:ln>
              <a:solidFill>
                <a:schemeClr val="tx1"/>
              </a:solidFill>
              <a:effectLst/>
              <a:latin typeface="Calibri"/>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8</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Пункт 2.6. Федерального государственного стандарта дошкольного образования, утв. приказом Министерства образования и науки Российской Федерации № 1155 от 17.10.2013 г. </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 утверждении федерального государственного образовательного стандарта дошкольного образования</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928662" y="1285861"/>
          <a:ext cx="7072361" cy="1410083"/>
        </p:xfrm>
        <a:graphic>
          <a:graphicData uri="http://schemas.openxmlformats.org/drawingml/2006/table">
            <a:tbl>
              <a:tblPr/>
              <a:tblGrid>
                <a:gridCol w="1767907"/>
                <a:gridCol w="1767907"/>
                <a:gridCol w="1767907"/>
                <a:gridCol w="1768640"/>
              </a:tblGrid>
              <a:tr h="428627">
                <a:tc gridSpan="4">
                  <a:txBody>
                    <a:bodyPr/>
                    <a:lstStyle/>
                    <a:p>
                      <a:pPr algn="ctr">
                        <a:lnSpc>
                          <a:spcPct val="115000"/>
                        </a:lnSpc>
                        <a:spcAft>
                          <a:spcPts val="0"/>
                        </a:spcAft>
                      </a:pPr>
                      <a:r>
                        <a:rPr lang="ru-RU" sz="1400" b="1" dirty="0" smtClean="0">
                          <a:latin typeface="Times New Roman"/>
                          <a:ea typeface="Times New Roman"/>
                          <a:cs typeface="Times New Roman"/>
                        </a:rPr>
                        <a:t>НАПРАВЛЕНИЯ</a:t>
                      </a:r>
                      <a:endParaRPr lang="ru-RU" sz="1100" dirty="0">
                        <a:latin typeface="Calibri"/>
                        <a:ea typeface="Times New Roman"/>
                        <a:cs typeface="Times New Roman"/>
                      </a:endParaRPr>
                    </a:p>
                  </a:txBody>
                  <a:tcPr marL="68288" marR="68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411021">
                <a:tc>
                  <a:txBody>
                    <a:bodyPr/>
                    <a:lstStyle/>
                    <a:p>
                      <a:pPr algn="ctr">
                        <a:lnSpc>
                          <a:spcPct val="115000"/>
                        </a:lnSpc>
                        <a:spcAft>
                          <a:spcPts val="0"/>
                        </a:spcAft>
                      </a:pPr>
                      <a:r>
                        <a:rPr lang="ru-RU" sz="1400" dirty="0" smtClean="0">
                          <a:latin typeface="Times New Roman"/>
                          <a:ea typeface="Times New Roman"/>
                          <a:cs typeface="Times New Roman"/>
                        </a:rPr>
                        <a:t>Социализация, развитие общения, нравственное воспитание</a:t>
                      </a:r>
                      <a:endParaRPr lang="ru-RU" sz="1100" dirty="0">
                        <a:latin typeface="Calibri"/>
                        <a:ea typeface="Times New Roman"/>
                        <a:cs typeface="Times New Roman"/>
                      </a:endParaRPr>
                    </a:p>
                  </a:txBody>
                  <a:tcPr marL="68288" marR="68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latin typeface="Times New Roman"/>
                          <a:ea typeface="Times New Roman"/>
                          <a:cs typeface="Times New Roman"/>
                        </a:rPr>
                        <a:t>Ребенок в семье и сообществе</a:t>
                      </a:r>
                      <a:endParaRPr lang="ru-RU" sz="1100" dirty="0">
                        <a:latin typeface="Calibri"/>
                        <a:ea typeface="Times New Roman"/>
                        <a:cs typeface="Times New Roman"/>
                      </a:endParaRPr>
                    </a:p>
                  </a:txBody>
                  <a:tcPr marL="68288" marR="68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latin typeface="Times New Roman"/>
                          <a:ea typeface="Times New Roman"/>
                          <a:cs typeface="Times New Roman"/>
                        </a:rPr>
                        <a:t>Самообслуживание, самостоятельность, трудовое воспитание</a:t>
                      </a:r>
                      <a:endParaRPr lang="ru-RU" sz="1100" dirty="0">
                        <a:latin typeface="Calibri"/>
                        <a:ea typeface="Times New Roman"/>
                        <a:cs typeface="Times New Roman"/>
                      </a:endParaRPr>
                    </a:p>
                  </a:txBody>
                  <a:tcPr marL="68288" marR="68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latin typeface="Times New Roman"/>
                          <a:ea typeface="Times New Roman"/>
                          <a:cs typeface="Times New Roman"/>
                        </a:rPr>
                        <a:t>Формирование основ безопасности</a:t>
                      </a:r>
                      <a:endParaRPr lang="ru-RU" sz="1100" dirty="0">
                        <a:latin typeface="Calibri"/>
                        <a:ea typeface="Times New Roman"/>
                        <a:cs typeface="Times New Roman"/>
                      </a:endParaRPr>
                    </a:p>
                  </a:txBody>
                  <a:tcPr marL="68288" marR="68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Таблица 5"/>
          <p:cNvGraphicFramePr>
            <a:graphicFrameLocks noGrp="1"/>
          </p:cNvGraphicFramePr>
          <p:nvPr/>
        </p:nvGraphicFramePr>
        <p:xfrm>
          <a:off x="1000100" y="3500438"/>
          <a:ext cx="7072362" cy="1393553"/>
        </p:xfrm>
        <a:graphic>
          <a:graphicData uri="http://schemas.openxmlformats.org/drawingml/2006/table">
            <a:tbl>
              <a:tblPr/>
              <a:tblGrid>
                <a:gridCol w="3444913"/>
                <a:gridCol w="3627449"/>
              </a:tblGrid>
              <a:tr h="642942">
                <a:tc gridSpan="2">
                  <a:txBody>
                    <a:bodyPr/>
                    <a:lstStyle/>
                    <a:p>
                      <a:pPr algn="ctr">
                        <a:lnSpc>
                          <a:spcPct val="115000"/>
                        </a:lnSpc>
                        <a:spcAft>
                          <a:spcPts val="0"/>
                        </a:spcAft>
                      </a:pPr>
                      <a:endParaRPr lang="ru-RU" sz="1400" b="1" dirty="0" smtClean="0">
                        <a:latin typeface="Times New Roman"/>
                        <a:ea typeface="Times New Roman"/>
                        <a:cs typeface="Times New Roman"/>
                      </a:endParaRPr>
                    </a:p>
                    <a:p>
                      <a:pPr algn="ctr">
                        <a:lnSpc>
                          <a:spcPct val="115000"/>
                        </a:lnSpc>
                        <a:spcAft>
                          <a:spcPts val="0"/>
                        </a:spcAft>
                      </a:pPr>
                      <a:r>
                        <a:rPr lang="ru-RU" sz="1400" b="1" dirty="0" smtClean="0">
                          <a:latin typeface="Times New Roman"/>
                          <a:ea typeface="Times New Roman"/>
                          <a:cs typeface="Times New Roman"/>
                        </a:rPr>
                        <a:t>НАПРАВЛЕНИЯ</a:t>
                      </a:r>
                    </a:p>
                    <a:p>
                      <a:pPr algn="ctr">
                        <a:lnSpc>
                          <a:spcPct val="115000"/>
                        </a:lnSpc>
                        <a:spcAft>
                          <a:spcPts val="0"/>
                        </a:spcAft>
                      </a:pPr>
                      <a:endParaRPr lang="ru-RU" sz="1100" dirty="0">
                        <a:latin typeface="Calibri"/>
                        <a:ea typeface="Times New Roman"/>
                        <a:cs typeface="Times New Roman"/>
                      </a:endParaRPr>
                    </a:p>
                  </a:txBody>
                  <a:tcPr marL="67699" marR="676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710039">
                <a:tc>
                  <a:txBody>
                    <a:bodyPr/>
                    <a:lstStyle/>
                    <a:p>
                      <a:pPr algn="ctr">
                        <a:lnSpc>
                          <a:spcPct val="115000"/>
                        </a:lnSpc>
                        <a:spcAft>
                          <a:spcPts val="0"/>
                        </a:spcAft>
                      </a:pPr>
                      <a:r>
                        <a:rPr lang="ru-RU" sz="1400" dirty="0">
                          <a:latin typeface="Times New Roman"/>
                          <a:ea typeface="Times New Roman"/>
                          <a:cs typeface="Times New Roman"/>
                        </a:rPr>
                        <a:t>Этнокультурная региональная составляющая</a:t>
                      </a:r>
                      <a:r>
                        <a:rPr lang="ru-RU" sz="1400" baseline="30000" dirty="0">
                          <a:latin typeface="Times New Roman"/>
                          <a:ea typeface="Times New Roman"/>
                          <a:cs typeface="Times New Roman"/>
                        </a:rPr>
                        <a:t>10</a:t>
                      </a:r>
                      <a:endParaRPr lang="ru-RU" sz="1100" dirty="0">
                        <a:latin typeface="Calibri"/>
                        <a:ea typeface="Times New Roman"/>
                        <a:cs typeface="Times New Roman"/>
                      </a:endParaRPr>
                    </a:p>
                  </a:txBody>
                  <a:tcPr marL="67699" marR="676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latin typeface="Times New Roman"/>
                          <a:ea typeface="Times New Roman"/>
                          <a:cs typeface="Times New Roman"/>
                        </a:rPr>
                        <a:t>Безопасность на дороге</a:t>
                      </a:r>
                      <a:r>
                        <a:rPr lang="ru-RU" sz="1400" baseline="30000" dirty="0">
                          <a:latin typeface="Times New Roman"/>
                          <a:ea typeface="Times New Roman"/>
                          <a:cs typeface="Times New Roman"/>
                        </a:rPr>
                        <a:t>11 </a:t>
                      </a:r>
                      <a:endParaRPr lang="ru-RU" sz="1100" dirty="0">
                        <a:latin typeface="Calibri"/>
                        <a:ea typeface="Times New Roman"/>
                        <a:cs typeface="Times New Roman"/>
                      </a:endParaRPr>
                    </a:p>
                    <a:p>
                      <a:pPr algn="ctr">
                        <a:lnSpc>
                          <a:spcPct val="115000"/>
                        </a:lnSpc>
                        <a:spcAft>
                          <a:spcPts val="0"/>
                        </a:spcAft>
                      </a:pPr>
                      <a:r>
                        <a:rPr lang="ru-RU" sz="1400" dirty="0">
                          <a:latin typeface="Times New Roman"/>
                          <a:ea typeface="Times New Roman"/>
                          <a:cs typeface="Times New Roman"/>
                        </a:rPr>
                        <a:t> </a:t>
                      </a:r>
                      <a:endParaRPr lang="ru-RU" sz="1100" dirty="0">
                        <a:latin typeface="Calibri"/>
                        <a:ea typeface="Times New Roman"/>
                        <a:cs typeface="Times New Roman"/>
                      </a:endParaRPr>
                    </a:p>
                  </a:txBody>
                  <a:tcPr marL="67699" marR="676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6625" name="Rectangle 1"/>
          <p:cNvSpPr>
            <a:spLocks noChangeArrowheads="1"/>
          </p:cNvSpPr>
          <p:nvPr/>
        </p:nvSpPr>
        <p:spPr bwMode="auto">
          <a:xfrm>
            <a:off x="928662" y="0"/>
            <a:ext cx="7643866" cy="18620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2.1. Образовательная область  </a:t>
            </a:r>
            <a:r>
              <a:rPr kumimoji="0" lang="ru-RU"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Социально-коммуникативное развитие</a:t>
            </a:r>
            <a:r>
              <a:rPr kumimoji="0" lang="ru-RU"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9</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Основная часть</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000" dirty="0" smtClean="0">
              <a:latin typeface="Times New Roman" pitchFamily="18" charset="0"/>
              <a:cs typeface="Times New Roman" pitchFamily="18" charset="0"/>
            </a:endParaRPr>
          </a:p>
          <a:p>
            <a:pPr eaLnBrk="0" fontAlgn="base" hangingPunct="0">
              <a:spcBef>
                <a:spcPct val="0"/>
              </a:spcBef>
              <a:spcAft>
                <a:spcPct val="0"/>
              </a:spcAft>
            </a:pPr>
            <a:endParaRPr lang="ru-RU" dirty="0" smtClean="0"/>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Прямоугольник 8"/>
          <p:cNvSpPr/>
          <p:nvPr/>
        </p:nvSpPr>
        <p:spPr>
          <a:xfrm>
            <a:off x="785786" y="4929199"/>
            <a:ext cx="7643866" cy="1061829"/>
          </a:xfrm>
          <a:prstGeom prst="rect">
            <a:avLst/>
          </a:prstGeom>
        </p:spPr>
        <p:txBody>
          <a:bodyPr wrap="square">
            <a:spAutoFit/>
          </a:bodyPr>
          <a:lstStyle/>
          <a:p>
            <a:pPr lvl="0" eaLnBrk="0" fontAlgn="base" hangingPunct="0">
              <a:spcBef>
                <a:spcPct val="0"/>
              </a:spcBef>
              <a:spcAft>
                <a:spcPct val="0"/>
              </a:spcAft>
            </a:pPr>
            <a:r>
              <a:rPr lang="ru-RU" sz="900" baseline="30000" dirty="0" smtClean="0">
                <a:latin typeface="Times New Roman" pitchFamily="18" charset="0"/>
                <a:ea typeface="Times New Roman" pitchFamily="18" charset="0"/>
                <a:cs typeface="Times New Roman" pitchFamily="18" charset="0"/>
              </a:rPr>
              <a:t>9</a:t>
            </a:r>
            <a:r>
              <a:rPr lang="ru-RU" sz="900" dirty="0" smtClean="0">
                <a:latin typeface="Times New Roman" pitchFamily="18" charset="0"/>
                <a:ea typeface="Times New Roman" pitchFamily="18" charset="0"/>
                <a:cs typeface="Times New Roman" pitchFamily="18" charset="0"/>
              </a:rPr>
              <a:t>От рождения до школы. Примерная общеобразовательная программа дошкольного образования/ Под ред. </a:t>
            </a:r>
            <a:r>
              <a:rPr lang="ru-RU" sz="900" dirty="0" err="1" smtClean="0">
                <a:latin typeface="Times New Roman" pitchFamily="18" charset="0"/>
                <a:ea typeface="Times New Roman" pitchFamily="18" charset="0"/>
                <a:cs typeface="Times New Roman" pitchFamily="18" charset="0"/>
              </a:rPr>
              <a:t>Н.Е.Вераксы</a:t>
            </a:r>
            <a:r>
              <a:rPr lang="ru-RU" sz="900" dirty="0" smtClean="0">
                <a:latin typeface="Times New Roman" pitchFamily="18" charset="0"/>
                <a:ea typeface="Times New Roman" pitchFamily="18" charset="0"/>
                <a:cs typeface="Times New Roman" pitchFamily="18" charset="0"/>
              </a:rPr>
              <a:t>, Т.С.Комаровой, М.А.Васильевой.- 3-е изд., </a:t>
            </a:r>
            <a:r>
              <a:rPr lang="ru-RU" sz="900" dirty="0" err="1" smtClean="0">
                <a:latin typeface="Times New Roman" pitchFamily="18" charset="0"/>
                <a:ea typeface="Times New Roman" pitchFamily="18" charset="0"/>
                <a:cs typeface="Times New Roman" pitchFamily="18" charset="0"/>
              </a:rPr>
              <a:t>испр</a:t>
            </a:r>
            <a:r>
              <a:rPr lang="ru-RU" sz="900" dirty="0" smtClean="0">
                <a:latin typeface="Times New Roman" pitchFamily="18" charset="0"/>
                <a:ea typeface="Times New Roman" pitchFamily="18" charset="0"/>
                <a:cs typeface="Times New Roman" pitchFamily="18" charset="0"/>
              </a:rPr>
              <a:t>. и доп.- М.: МОЗАИКАСИНТЕЗ, 2014.-368 с       </a:t>
            </a:r>
            <a:endParaRPr lang="ru-RU" sz="900" dirty="0" smtClean="0">
              <a:latin typeface="Arial" pitchFamily="34" charset="0"/>
              <a:cs typeface="Arial" pitchFamily="34" charset="0"/>
            </a:endParaRPr>
          </a:p>
          <a:p>
            <a:pPr lvl="0" eaLnBrk="0" fontAlgn="base" hangingPunct="0">
              <a:spcBef>
                <a:spcPct val="0"/>
              </a:spcBef>
              <a:spcAft>
                <a:spcPct val="0"/>
              </a:spcAft>
            </a:pPr>
            <a:r>
              <a:rPr lang="ru-RU" sz="900" baseline="30000" dirty="0" smtClean="0">
                <a:latin typeface="Times New Roman" pitchFamily="18" charset="0"/>
                <a:ea typeface="Times New Roman" pitchFamily="18" charset="0"/>
                <a:cs typeface="Times New Roman" pitchFamily="18" charset="0"/>
              </a:rPr>
              <a:t>10</a:t>
            </a:r>
            <a:r>
              <a:rPr lang="ru-RU" sz="900" dirty="0" smtClean="0">
                <a:latin typeface="Times New Roman" pitchFamily="18" charset="0"/>
                <a:ea typeface="Times New Roman" pitchFamily="18" charset="0"/>
                <a:cs typeface="Times New Roman" pitchFamily="18" charset="0"/>
              </a:rPr>
              <a:t>Шаехова Р.К. </a:t>
            </a:r>
            <a:r>
              <a:rPr lang="ru-RU" sz="900" dirty="0" err="1" smtClean="0">
                <a:latin typeface="Times New Roman" pitchFamily="18" charset="0"/>
                <a:ea typeface="Times New Roman" pitchFamily="18" charset="0"/>
                <a:cs typeface="Times New Roman" pitchFamily="18" charset="0"/>
              </a:rPr>
              <a:t>Сөенеч.</a:t>
            </a:r>
            <a:r>
              <a:rPr lang="ru-RU" sz="900" dirty="0" smtClean="0">
                <a:latin typeface="Times New Roman" pitchFamily="18" charset="0"/>
                <a:ea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lang="ru-RU" sz="900" dirty="0" err="1" smtClean="0">
                <a:latin typeface="Times New Roman" pitchFamily="18" charset="0"/>
                <a:ea typeface="Times New Roman" pitchFamily="18" charset="0"/>
                <a:cs typeface="Times New Roman" pitchFamily="18" charset="0"/>
              </a:rPr>
              <a:t>Шаехова</a:t>
            </a:r>
            <a:r>
              <a:rPr lang="ru-RU" sz="900" dirty="0" smtClean="0">
                <a:latin typeface="Times New Roman" pitchFamily="18" charset="0"/>
                <a:ea typeface="Times New Roman" pitchFamily="18" charset="0"/>
                <a:cs typeface="Times New Roman" pitchFamily="18" charset="0"/>
              </a:rPr>
              <a:t>.- Казань: </a:t>
            </a:r>
            <a:r>
              <a:rPr lang="ru-RU" sz="900" dirty="0" err="1" smtClean="0">
                <a:latin typeface="Times New Roman" pitchFamily="18" charset="0"/>
                <a:ea typeface="Times New Roman" pitchFamily="18" charset="0"/>
                <a:cs typeface="Times New Roman" pitchFamily="18" charset="0"/>
              </a:rPr>
              <a:t>Магариф</a:t>
            </a:r>
            <a:r>
              <a:rPr lang="ru-RU" sz="900" dirty="0" smtClean="0">
                <a:latin typeface="Times New Roman" pitchFamily="18" charset="0"/>
                <a:ea typeface="Times New Roman" pitchFamily="18" charset="0"/>
                <a:cs typeface="Times New Roman" pitchFamily="18" charset="0"/>
              </a:rPr>
              <a:t>- </a:t>
            </a:r>
            <a:r>
              <a:rPr lang="ru-RU" sz="900" dirty="0" err="1" smtClean="0">
                <a:latin typeface="Times New Roman" pitchFamily="18" charset="0"/>
                <a:ea typeface="Times New Roman" pitchFamily="18" charset="0"/>
                <a:cs typeface="Times New Roman" pitchFamily="18" charset="0"/>
              </a:rPr>
              <a:t>Вакыт</a:t>
            </a:r>
            <a:r>
              <a:rPr lang="ru-RU" sz="900" dirty="0" smtClean="0">
                <a:latin typeface="Times New Roman" pitchFamily="18" charset="0"/>
                <a:ea typeface="Times New Roman" pitchFamily="18" charset="0"/>
                <a:cs typeface="Times New Roman" pitchFamily="18" charset="0"/>
              </a:rPr>
              <a:t>, 2016.- 191 с </a:t>
            </a:r>
            <a:endParaRPr lang="ru-RU" sz="900" dirty="0" smtClean="0">
              <a:latin typeface="Arial" pitchFamily="34" charset="0"/>
              <a:cs typeface="Arial" pitchFamily="34" charset="0"/>
            </a:endParaRPr>
          </a:p>
          <a:p>
            <a:pPr lvl="0" eaLnBrk="0" fontAlgn="base" hangingPunct="0">
              <a:spcBef>
                <a:spcPct val="0"/>
              </a:spcBef>
              <a:spcAft>
                <a:spcPct val="0"/>
              </a:spcAft>
            </a:pPr>
            <a:r>
              <a:rPr lang="ru-RU" sz="900" dirty="0" smtClean="0">
                <a:latin typeface="Times New Roman" pitchFamily="18" charset="0"/>
                <a:ea typeface="Times New Roman" pitchFamily="18" charset="0"/>
                <a:cs typeface="Times New Roman" pitchFamily="18" charset="0"/>
              </a:rPr>
              <a:t> </a:t>
            </a:r>
            <a:r>
              <a:rPr lang="ru-RU" sz="900" baseline="30000" dirty="0" smtClean="0">
                <a:latin typeface="Times New Roman" pitchFamily="18" charset="0"/>
                <a:ea typeface="Times New Roman" pitchFamily="18" charset="0"/>
                <a:cs typeface="Times New Roman" pitchFamily="18" charset="0"/>
              </a:rPr>
              <a:t>11</a:t>
            </a:r>
            <a:r>
              <a:rPr lang="ru-RU" sz="900" dirty="0" smtClean="0">
                <a:latin typeface="Times New Roman" pitchFamily="18" charset="0"/>
                <a:ea typeface="Times New Roman" pitchFamily="18" charset="0"/>
                <a:cs typeface="Times New Roman" pitchFamily="18" charset="0"/>
              </a:rPr>
              <a:t>Обучение детей в дошкольных образовательных организациях правилам безопасного поведения на дорогах (вариативный модуль к образовательной области </a:t>
            </a:r>
            <a:r>
              <a:rPr lang="ru-RU" sz="900" dirty="0" smtClean="0">
                <a:latin typeface="Calibri"/>
                <a:ea typeface="Times New Roman" pitchFamily="18" charset="0"/>
                <a:cs typeface="Times New Roman" pitchFamily="18" charset="0"/>
              </a:rPr>
              <a:t>«</a:t>
            </a:r>
            <a:r>
              <a:rPr lang="ru-RU" sz="900" dirty="0" smtClean="0">
                <a:latin typeface="Times New Roman" pitchFamily="18" charset="0"/>
                <a:ea typeface="Times New Roman" pitchFamily="18" charset="0"/>
                <a:cs typeface="Times New Roman" pitchFamily="18" charset="0"/>
              </a:rPr>
              <a:t>Социально-коммуникативное развитие</a:t>
            </a:r>
            <a:r>
              <a:rPr lang="ru-RU" sz="900" dirty="0" smtClean="0">
                <a:latin typeface="Calibri"/>
                <a:ea typeface="Times New Roman" pitchFamily="18" charset="0"/>
                <a:cs typeface="Times New Roman" pitchFamily="18" charset="0"/>
              </a:rPr>
              <a:t>»</a:t>
            </a:r>
            <a:r>
              <a:rPr lang="ru-RU" sz="900" dirty="0" smtClean="0">
                <a:latin typeface="Times New Roman" pitchFamily="18" charset="0"/>
                <a:ea typeface="Times New Roman" pitchFamily="18" charset="0"/>
                <a:cs typeface="Times New Roman" pitchFamily="18" charset="0"/>
              </a:rPr>
              <a:t>): учебно-методическое пособие для педагогов ДОО  /Р.Ш. </a:t>
            </a:r>
            <a:r>
              <a:rPr lang="ru-RU" sz="900" dirty="0" err="1" smtClean="0">
                <a:latin typeface="Times New Roman" pitchFamily="18" charset="0"/>
                <a:ea typeface="Times New Roman" pitchFamily="18" charset="0"/>
                <a:cs typeface="Times New Roman" pitchFamily="18" charset="0"/>
              </a:rPr>
              <a:t>Ахмадиева</a:t>
            </a:r>
            <a:r>
              <a:rPr lang="ru-RU" sz="900" dirty="0" smtClean="0">
                <a:latin typeface="Times New Roman" pitchFamily="18" charset="0"/>
                <a:ea typeface="Times New Roman" pitchFamily="18" charset="0"/>
                <a:cs typeface="Times New Roman" pitchFamily="18" charset="0"/>
              </a:rPr>
              <a:t>, Н.С. Аникина, Е.Е.Воронина, В.Н. Попов/ Под общей ред. </a:t>
            </a:r>
            <a:r>
              <a:rPr lang="ru-RU" sz="900" dirty="0" err="1" smtClean="0">
                <a:latin typeface="Times New Roman" pitchFamily="18" charset="0"/>
                <a:ea typeface="Times New Roman" pitchFamily="18" charset="0"/>
                <a:cs typeface="Times New Roman" pitchFamily="18" charset="0"/>
              </a:rPr>
              <a:t>Р.Ш.Ахмадиевой</a:t>
            </a:r>
            <a:r>
              <a:rPr lang="ru-RU" sz="900" dirty="0" smtClean="0">
                <a:latin typeface="Times New Roman" pitchFamily="18" charset="0"/>
                <a:ea typeface="Times New Roman" pitchFamily="18" charset="0"/>
                <a:cs typeface="Times New Roman" pitchFamily="18" charset="0"/>
              </a:rPr>
              <a:t>.- Казань: Фолиант, 2016.- 100 с. </a:t>
            </a:r>
          </a:p>
        </p:txBody>
      </p:sp>
      <p:sp>
        <p:nvSpPr>
          <p:cNvPr id="26626" name="Rectangle 2"/>
          <p:cNvSpPr>
            <a:spLocks noChangeArrowheads="1"/>
          </p:cNvSpPr>
          <p:nvPr/>
        </p:nvSpPr>
        <p:spPr bwMode="auto">
          <a:xfrm>
            <a:off x="928662" y="2786058"/>
            <a:ext cx="742955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0" y="2928934"/>
            <a:ext cx="91440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Часть, формируемая участниками образовательных отношений</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1757</TotalTime>
  <Words>3083</Words>
  <Application>Microsoft Office PowerPoint</Application>
  <PresentationFormat>Экран (4:3)</PresentationFormat>
  <Paragraphs>407</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Поток</vt:lpstr>
      <vt:lpstr>  </vt:lpstr>
      <vt:lpstr>Слайд 2</vt:lpstr>
      <vt:lpstr>Слайд 3</vt:lpstr>
      <vt:lpstr> </vt:lpstr>
      <vt:lpstr>Слайд 5</vt:lpstr>
      <vt:lpstr>Слайд 6</vt:lpstr>
      <vt:lpstr>Слайд 7</vt:lpstr>
      <vt:lpstr>Слайд 8</vt:lpstr>
      <vt:lpstr>Слайд 9</vt:lpstr>
      <vt:lpstr>Слайд 10</vt:lpstr>
      <vt:lpstr>           2.3. Образовательная область «Речевое  развитие»16 Основная часть </vt:lpstr>
      <vt:lpstr>Слайд 12</vt:lpstr>
      <vt:lpstr>2.5. Образовательная область «Физическое  развитие»21 Основная часть </vt:lpstr>
      <vt:lpstr>Слайд 14</vt:lpstr>
      <vt:lpstr>Слайд 15</vt:lpstr>
      <vt:lpstr>3.2. Проектирование воспитательно-образовательного процесса </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secretary</dc:creator>
  <cp:lastModifiedBy>User</cp:lastModifiedBy>
  <cp:revision>153</cp:revision>
  <dcterms:created xsi:type="dcterms:W3CDTF">2012-04-20T06:56:46Z</dcterms:created>
  <dcterms:modified xsi:type="dcterms:W3CDTF">2019-05-29T11:35:11Z</dcterms:modified>
</cp:coreProperties>
</file>